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7" r:id="rId2"/>
    <p:sldId id="256" r:id="rId3"/>
    <p:sldId id="398" r:id="rId4"/>
    <p:sldId id="399" r:id="rId5"/>
    <p:sldId id="319" r:id="rId6"/>
    <p:sldId id="341" r:id="rId7"/>
    <p:sldId id="344" r:id="rId8"/>
    <p:sldId id="285" r:id="rId9"/>
    <p:sldId id="390" r:id="rId10"/>
    <p:sldId id="401" r:id="rId11"/>
    <p:sldId id="300" r:id="rId12"/>
    <p:sldId id="296" r:id="rId13"/>
    <p:sldId id="402" r:id="rId14"/>
    <p:sldId id="258" r:id="rId15"/>
    <p:sldId id="259" r:id="rId16"/>
    <p:sldId id="261" r:id="rId17"/>
    <p:sldId id="275" r:id="rId18"/>
    <p:sldId id="263" r:id="rId19"/>
    <p:sldId id="403" r:id="rId20"/>
    <p:sldId id="392" r:id="rId21"/>
    <p:sldId id="404" r:id="rId22"/>
    <p:sldId id="264" r:id="rId23"/>
    <p:sldId id="276" r:id="rId24"/>
    <p:sldId id="265" r:id="rId25"/>
    <p:sldId id="277" r:id="rId26"/>
    <p:sldId id="267" r:id="rId27"/>
    <p:sldId id="394" r:id="rId28"/>
    <p:sldId id="278" r:id="rId29"/>
    <p:sldId id="268" r:id="rId30"/>
    <p:sldId id="269" r:id="rId31"/>
    <p:sldId id="395" r:id="rId32"/>
    <p:sldId id="396" r:id="rId33"/>
    <p:sldId id="3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EC56F-75EE-4401-ADA9-FB507A1603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C47ED-C1AF-4E09-8996-1DCE0B2B4A44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dirty="0">
              <a:solidFill>
                <a:schemeClr val="bg1"/>
              </a:solidFill>
              <a:effectLst/>
            </a:rPr>
            <a:t>Depolarized skeletal muscle cells </a:t>
          </a:r>
          <a:r>
            <a:rPr lang="en-US" sz="3200" dirty="0">
              <a:solidFill>
                <a:schemeClr val="bg1"/>
              </a:solidFill>
            </a:rPr>
            <a:t>:</a:t>
          </a:r>
          <a:r>
            <a:rPr lang="en-US" sz="2800" b="1" dirty="0">
              <a:solidFill>
                <a:schemeClr val="bg1"/>
              </a:solidFill>
            </a:rPr>
            <a:t>Release Potassium into the Interstitial space surrounding the arterioles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8E7880E0-A3C4-4318-81FF-EDA6C8C3D95C}" type="parTrans" cxnId="{6C0AB7DA-A3DF-4524-83A2-0F45BC42CB28}">
      <dgm:prSet/>
      <dgm:spPr/>
      <dgm:t>
        <a:bodyPr/>
        <a:lstStyle/>
        <a:p>
          <a:endParaRPr lang="en-US"/>
        </a:p>
      </dgm:t>
    </dgm:pt>
    <dgm:pt modelId="{A193613D-214C-4893-9E4B-1E1F71E0545D}" type="sibTrans" cxnId="{6C0AB7DA-A3DF-4524-83A2-0F45BC42CB28}">
      <dgm:prSet/>
      <dgm:spPr/>
      <dgm:t>
        <a:bodyPr/>
        <a:lstStyle/>
        <a:p>
          <a:endParaRPr lang="en-US"/>
        </a:p>
      </dgm:t>
    </dgm:pt>
    <dgm:pt modelId="{DB641C87-A481-4998-B9ED-A864D31852A7}">
      <dgm:prSet custT="1"/>
      <dgm:spPr>
        <a:solidFill>
          <a:srgbClr val="00206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>
              <a:solidFill>
                <a:schemeClr val="accent4"/>
              </a:solidFill>
            </a:rPr>
            <a:t>stimulates the Na-K pump in the vascular smooth muscle cells </a:t>
          </a:r>
          <a:endParaRPr lang="en-US" sz="3200" dirty="0">
            <a:solidFill>
              <a:schemeClr val="accent4"/>
            </a:solidFill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C8B4C63C-5CD7-4961-988C-1123A1B4C281}" type="parTrans" cxnId="{AE749A1E-9EAE-4566-91DF-7A0CBE4D189C}">
      <dgm:prSet/>
      <dgm:spPr/>
      <dgm:t>
        <a:bodyPr/>
        <a:lstStyle/>
        <a:p>
          <a:endParaRPr lang="en-US"/>
        </a:p>
      </dgm:t>
    </dgm:pt>
    <dgm:pt modelId="{8EBCDBF4-CAD0-4F7C-9C8A-24B687426911}" type="sibTrans" cxnId="{AE749A1E-9EAE-4566-91DF-7A0CBE4D189C}">
      <dgm:prSet/>
      <dgm:spPr/>
      <dgm:t>
        <a:bodyPr/>
        <a:lstStyle/>
        <a:p>
          <a:endParaRPr lang="en-US"/>
        </a:p>
      </dgm:t>
    </dgm:pt>
    <dgm:pt modelId="{5BA69E16-CD70-408C-AF8F-4B81A1FC63E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>
              <a:solidFill>
                <a:schemeClr val="bg1"/>
              </a:solidFill>
            </a:rPr>
            <a:t>             Hyperpolarization of the cells</a:t>
          </a:r>
          <a:endParaRPr lang="en-US" sz="3200" dirty="0"/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bg1"/>
              </a:solidFill>
              <a:effectLst/>
            </a:rPr>
            <a:t>                   Reduced calcium influx</a:t>
          </a:r>
          <a:endParaRPr lang="en-US" sz="2400" dirty="0"/>
        </a:p>
      </dgm:t>
    </dgm:pt>
    <dgm:pt modelId="{30C73B4A-93AC-4D57-9E21-19A5C19469AB}" type="parTrans" cxnId="{A797B681-B197-4A73-89A1-29C26A79F135}">
      <dgm:prSet/>
      <dgm:spPr/>
      <dgm:t>
        <a:bodyPr/>
        <a:lstStyle/>
        <a:p>
          <a:endParaRPr lang="en-US"/>
        </a:p>
      </dgm:t>
    </dgm:pt>
    <dgm:pt modelId="{2A0CCF7A-C525-4C3A-A4FE-D7AA580C3F8B}" type="sibTrans" cxnId="{A797B681-B197-4A73-89A1-29C26A79F135}">
      <dgm:prSet/>
      <dgm:spPr/>
      <dgm:t>
        <a:bodyPr/>
        <a:lstStyle/>
        <a:p>
          <a:endParaRPr lang="en-US"/>
        </a:p>
      </dgm:t>
    </dgm:pt>
    <dgm:pt modelId="{5669AC25-3BB9-4911-AA14-20BA608DC2C1}">
      <dgm:prSet custT="1"/>
      <dgm:spPr>
        <a:solidFill>
          <a:srgbClr val="FFC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>
              <a:solidFill>
                <a:schemeClr val="tx1"/>
              </a:solidFill>
            </a:rPr>
            <a:t>      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Relaxation and Dilatation of the Arteriole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>
            <a:solidFill>
              <a:srgbClr val="C00000"/>
            </a:solidFill>
          </a:endParaRPr>
        </a:p>
      </dgm:t>
    </dgm:pt>
    <dgm:pt modelId="{97659403-C103-4FAE-BC78-803E2F47ECA2}" type="parTrans" cxnId="{90697AAA-5FB1-452E-AFD6-EA033402721C}">
      <dgm:prSet/>
      <dgm:spPr/>
      <dgm:t>
        <a:bodyPr/>
        <a:lstStyle/>
        <a:p>
          <a:endParaRPr lang="en-US"/>
        </a:p>
      </dgm:t>
    </dgm:pt>
    <dgm:pt modelId="{0BC0E08F-F034-4E25-AA3D-4C33E8851C2C}" type="sibTrans" cxnId="{90697AAA-5FB1-452E-AFD6-EA033402721C}">
      <dgm:prSet/>
      <dgm:spPr/>
      <dgm:t>
        <a:bodyPr/>
        <a:lstStyle/>
        <a:p>
          <a:endParaRPr lang="en-US"/>
        </a:p>
      </dgm:t>
    </dgm:pt>
    <dgm:pt modelId="{EA2130FB-A17B-4406-AF8A-343404982DC3}" type="pres">
      <dgm:prSet presAssocID="{B3EEC56F-75EE-4401-ADA9-FB507A16037C}" presName="linear" presStyleCnt="0">
        <dgm:presLayoutVars>
          <dgm:dir/>
          <dgm:animLvl val="lvl"/>
          <dgm:resizeHandles val="exact"/>
        </dgm:presLayoutVars>
      </dgm:prSet>
      <dgm:spPr/>
    </dgm:pt>
    <dgm:pt modelId="{41712AEC-1F38-4E67-A80F-01BB76F34EAD}" type="pres">
      <dgm:prSet presAssocID="{AC2C47ED-C1AF-4E09-8996-1DCE0B2B4A44}" presName="parentLin" presStyleCnt="0"/>
      <dgm:spPr/>
    </dgm:pt>
    <dgm:pt modelId="{1B6775E6-58C0-4276-B14E-0BEDA119F0D0}" type="pres">
      <dgm:prSet presAssocID="{AC2C47ED-C1AF-4E09-8996-1DCE0B2B4A44}" presName="parentLeftMargin" presStyleLbl="node1" presStyleIdx="0" presStyleCnt="4"/>
      <dgm:spPr/>
    </dgm:pt>
    <dgm:pt modelId="{2EAF2635-8DBA-4945-A52D-C3ABA0E8C44A}" type="pres">
      <dgm:prSet presAssocID="{AC2C47ED-C1AF-4E09-8996-1DCE0B2B4A44}" presName="parentText" presStyleLbl="node1" presStyleIdx="0" presStyleCnt="4" custScaleX="127013" custScaleY="354749" custLinFactNeighborX="-24012" custLinFactNeighborY="-48772">
        <dgm:presLayoutVars>
          <dgm:chMax val="0"/>
          <dgm:bulletEnabled val="1"/>
        </dgm:presLayoutVars>
      </dgm:prSet>
      <dgm:spPr/>
    </dgm:pt>
    <dgm:pt modelId="{5B74AAB3-5233-4225-9AAF-F0A38F375C8E}" type="pres">
      <dgm:prSet presAssocID="{AC2C47ED-C1AF-4E09-8996-1DCE0B2B4A44}" presName="negativeSpace" presStyleCnt="0"/>
      <dgm:spPr/>
    </dgm:pt>
    <dgm:pt modelId="{9EEBDE52-BEBE-4752-8AC4-7FD5E33F87E5}" type="pres">
      <dgm:prSet presAssocID="{AC2C47ED-C1AF-4E09-8996-1DCE0B2B4A44}" presName="childText" presStyleLbl="conFgAcc1" presStyleIdx="0" presStyleCnt="4">
        <dgm:presLayoutVars>
          <dgm:bulletEnabled val="1"/>
        </dgm:presLayoutVars>
      </dgm:prSet>
      <dgm:spPr/>
    </dgm:pt>
    <dgm:pt modelId="{56BA54BF-835E-4BEE-9289-638D5D4EFEF3}" type="pres">
      <dgm:prSet presAssocID="{A193613D-214C-4893-9E4B-1E1F71E0545D}" presName="spaceBetweenRectangles" presStyleCnt="0"/>
      <dgm:spPr/>
    </dgm:pt>
    <dgm:pt modelId="{C1D334BE-A1A9-4603-95D9-EF0987E5B4BE}" type="pres">
      <dgm:prSet presAssocID="{DB641C87-A481-4998-B9ED-A864D31852A7}" presName="parentLin" presStyleCnt="0"/>
      <dgm:spPr/>
    </dgm:pt>
    <dgm:pt modelId="{4D5DDFAA-AB04-49F8-968D-D52FEB46E495}" type="pres">
      <dgm:prSet presAssocID="{DB641C87-A481-4998-B9ED-A864D31852A7}" presName="parentLeftMargin" presStyleLbl="node1" presStyleIdx="0" presStyleCnt="4"/>
      <dgm:spPr/>
    </dgm:pt>
    <dgm:pt modelId="{522E5B76-58D2-4756-8DCA-6A3DBF1DA1F8}" type="pres">
      <dgm:prSet presAssocID="{DB641C87-A481-4998-B9ED-A864D31852A7}" presName="parentText" presStyleLbl="node1" presStyleIdx="1" presStyleCnt="4" custScaleX="126496" custScaleY="379377" custLinFactNeighborY="-62307">
        <dgm:presLayoutVars>
          <dgm:chMax val="0"/>
          <dgm:bulletEnabled val="1"/>
        </dgm:presLayoutVars>
      </dgm:prSet>
      <dgm:spPr/>
    </dgm:pt>
    <dgm:pt modelId="{3043AC16-1604-484E-A86A-3A6E252629BC}" type="pres">
      <dgm:prSet presAssocID="{DB641C87-A481-4998-B9ED-A864D31852A7}" presName="negativeSpace" presStyleCnt="0"/>
      <dgm:spPr/>
    </dgm:pt>
    <dgm:pt modelId="{1E32E10E-CF87-41CE-A029-AF21764CC0B8}" type="pres">
      <dgm:prSet presAssocID="{DB641C87-A481-4998-B9ED-A864D31852A7}" presName="childText" presStyleLbl="conFgAcc1" presStyleIdx="1" presStyleCnt="4">
        <dgm:presLayoutVars>
          <dgm:bulletEnabled val="1"/>
        </dgm:presLayoutVars>
      </dgm:prSet>
      <dgm:spPr/>
    </dgm:pt>
    <dgm:pt modelId="{105D8F7F-8679-42C7-8610-F094BEE1076A}" type="pres">
      <dgm:prSet presAssocID="{8EBCDBF4-CAD0-4F7C-9C8A-24B687426911}" presName="spaceBetweenRectangles" presStyleCnt="0"/>
      <dgm:spPr/>
    </dgm:pt>
    <dgm:pt modelId="{AB8AFB20-8F9B-4C92-ADD3-1F336EE939E4}" type="pres">
      <dgm:prSet presAssocID="{5BA69E16-CD70-408C-AF8F-4B81A1FC63E2}" presName="parentLin" presStyleCnt="0"/>
      <dgm:spPr/>
    </dgm:pt>
    <dgm:pt modelId="{1D8A01C8-34F9-4D62-865D-0E469DBEE2D3}" type="pres">
      <dgm:prSet presAssocID="{5BA69E16-CD70-408C-AF8F-4B81A1FC63E2}" presName="parentLeftMargin" presStyleLbl="node1" presStyleIdx="1" presStyleCnt="4"/>
      <dgm:spPr/>
    </dgm:pt>
    <dgm:pt modelId="{D1DC615A-68B7-4676-9A3F-927A537066D4}" type="pres">
      <dgm:prSet presAssocID="{5BA69E16-CD70-408C-AF8F-4B81A1FC63E2}" presName="parentText" presStyleLbl="node1" presStyleIdx="2" presStyleCnt="4" custScaleX="126470" custScaleY="256321" custLinFactNeighborX="-11994" custLinFactNeighborY="-77682">
        <dgm:presLayoutVars>
          <dgm:chMax val="0"/>
          <dgm:bulletEnabled val="1"/>
        </dgm:presLayoutVars>
      </dgm:prSet>
      <dgm:spPr/>
    </dgm:pt>
    <dgm:pt modelId="{56993978-EEA5-4E55-8917-06BF1291D62C}" type="pres">
      <dgm:prSet presAssocID="{5BA69E16-CD70-408C-AF8F-4B81A1FC63E2}" presName="negativeSpace" presStyleCnt="0"/>
      <dgm:spPr/>
    </dgm:pt>
    <dgm:pt modelId="{18D5F332-AC8F-4C22-9A34-A9ACAB26EE85}" type="pres">
      <dgm:prSet presAssocID="{5BA69E16-CD70-408C-AF8F-4B81A1FC63E2}" presName="childText" presStyleLbl="conFgAcc1" presStyleIdx="2" presStyleCnt="4">
        <dgm:presLayoutVars>
          <dgm:bulletEnabled val="1"/>
        </dgm:presLayoutVars>
      </dgm:prSet>
      <dgm:spPr/>
    </dgm:pt>
    <dgm:pt modelId="{CDD652B9-6CF2-4E1D-B808-2F8D1438C57A}" type="pres">
      <dgm:prSet presAssocID="{2A0CCF7A-C525-4C3A-A4FE-D7AA580C3F8B}" presName="spaceBetweenRectangles" presStyleCnt="0"/>
      <dgm:spPr/>
    </dgm:pt>
    <dgm:pt modelId="{91A534BF-63AA-466F-AD8E-C3F32051750A}" type="pres">
      <dgm:prSet presAssocID="{5669AC25-3BB9-4911-AA14-20BA608DC2C1}" presName="parentLin" presStyleCnt="0"/>
      <dgm:spPr/>
    </dgm:pt>
    <dgm:pt modelId="{7BDE52E6-82B7-4F03-B37F-CF7C5A0ECF06}" type="pres">
      <dgm:prSet presAssocID="{5669AC25-3BB9-4911-AA14-20BA608DC2C1}" presName="parentLeftMargin" presStyleLbl="node1" presStyleIdx="2" presStyleCnt="4"/>
      <dgm:spPr/>
    </dgm:pt>
    <dgm:pt modelId="{C3E2637C-A4AA-4C66-A515-C49E3C882BA7}" type="pres">
      <dgm:prSet presAssocID="{5669AC25-3BB9-4911-AA14-20BA608DC2C1}" presName="parentText" presStyleLbl="node1" presStyleIdx="3" presStyleCnt="4" custScaleX="129391" custScaleY="259401" custLinFactNeighborX="-7978" custLinFactNeighborY="-95204">
        <dgm:presLayoutVars>
          <dgm:chMax val="0"/>
          <dgm:bulletEnabled val="1"/>
        </dgm:presLayoutVars>
      </dgm:prSet>
      <dgm:spPr/>
    </dgm:pt>
    <dgm:pt modelId="{C86D8F98-0C16-4DE7-95A5-7732A338A9CA}" type="pres">
      <dgm:prSet presAssocID="{5669AC25-3BB9-4911-AA14-20BA608DC2C1}" presName="negativeSpace" presStyleCnt="0"/>
      <dgm:spPr/>
    </dgm:pt>
    <dgm:pt modelId="{78FB52DD-3F8B-4A15-83E4-0AD1DFBC62BD}" type="pres">
      <dgm:prSet presAssocID="{5669AC25-3BB9-4911-AA14-20BA608DC2C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749A1E-9EAE-4566-91DF-7A0CBE4D189C}" srcId="{B3EEC56F-75EE-4401-ADA9-FB507A16037C}" destId="{DB641C87-A481-4998-B9ED-A864D31852A7}" srcOrd="1" destOrd="0" parTransId="{C8B4C63C-5CD7-4961-988C-1123A1B4C281}" sibTransId="{8EBCDBF4-CAD0-4F7C-9C8A-24B687426911}"/>
    <dgm:cxn modelId="{C8BBAB32-9E6E-48CA-8510-B245006EDEAF}" type="presOf" srcId="{AC2C47ED-C1AF-4E09-8996-1DCE0B2B4A44}" destId="{2EAF2635-8DBA-4945-A52D-C3ABA0E8C44A}" srcOrd="1" destOrd="0" presId="urn:microsoft.com/office/officeart/2005/8/layout/list1"/>
    <dgm:cxn modelId="{002ED765-E924-4060-BF24-833372A60CB9}" type="presOf" srcId="{B3EEC56F-75EE-4401-ADA9-FB507A16037C}" destId="{EA2130FB-A17B-4406-AF8A-343404982DC3}" srcOrd="0" destOrd="0" presId="urn:microsoft.com/office/officeart/2005/8/layout/list1"/>
    <dgm:cxn modelId="{B983EC48-7A2F-4EF6-9BE3-7A7B35D9F08F}" type="presOf" srcId="{AC2C47ED-C1AF-4E09-8996-1DCE0B2B4A44}" destId="{1B6775E6-58C0-4276-B14E-0BEDA119F0D0}" srcOrd="0" destOrd="0" presId="urn:microsoft.com/office/officeart/2005/8/layout/list1"/>
    <dgm:cxn modelId="{D6DB086D-49B0-4F40-AD2A-7F32CBA2870F}" type="presOf" srcId="{5669AC25-3BB9-4911-AA14-20BA608DC2C1}" destId="{7BDE52E6-82B7-4F03-B37F-CF7C5A0ECF06}" srcOrd="0" destOrd="0" presId="urn:microsoft.com/office/officeart/2005/8/layout/list1"/>
    <dgm:cxn modelId="{65A80B7F-2E44-4A31-BEFB-F2083E7EB767}" type="presOf" srcId="{DB641C87-A481-4998-B9ED-A864D31852A7}" destId="{522E5B76-58D2-4756-8DCA-6A3DBF1DA1F8}" srcOrd="1" destOrd="0" presId="urn:microsoft.com/office/officeart/2005/8/layout/list1"/>
    <dgm:cxn modelId="{A797B681-B197-4A73-89A1-29C26A79F135}" srcId="{B3EEC56F-75EE-4401-ADA9-FB507A16037C}" destId="{5BA69E16-CD70-408C-AF8F-4B81A1FC63E2}" srcOrd="2" destOrd="0" parTransId="{30C73B4A-93AC-4D57-9E21-19A5C19469AB}" sibTransId="{2A0CCF7A-C525-4C3A-A4FE-D7AA580C3F8B}"/>
    <dgm:cxn modelId="{570CDFA5-70D7-4B86-9F6C-2F33ED9348CD}" type="presOf" srcId="{5BA69E16-CD70-408C-AF8F-4B81A1FC63E2}" destId="{D1DC615A-68B7-4676-9A3F-927A537066D4}" srcOrd="1" destOrd="0" presId="urn:microsoft.com/office/officeart/2005/8/layout/list1"/>
    <dgm:cxn modelId="{90697AAA-5FB1-452E-AFD6-EA033402721C}" srcId="{B3EEC56F-75EE-4401-ADA9-FB507A16037C}" destId="{5669AC25-3BB9-4911-AA14-20BA608DC2C1}" srcOrd="3" destOrd="0" parTransId="{97659403-C103-4FAE-BC78-803E2F47ECA2}" sibTransId="{0BC0E08F-F034-4E25-AA3D-4C33E8851C2C}"/>
    <dgm:cxn modelId="{948887BA-0491-42B3-A316-298CCDCB6572}" type="presOf" srcId="{DB641C87-A481-4998-B9ED-A864D31852A7}" destId="{4D5DDFAA-AB04-49F8-968D-D52FEB46E495}" srcOrd="0" destOrd="0" presId="urn:microsoft.com/office/officeart/2005/8/layout/list1"/>
    <dgm:cxn modelId="{B5036CDA-A3A7-4781-ADE3-27FC9983071E}" type="presOf" srcId="{5669AC25-3BB9-4911-AA14-20BA608DC2C1}" destId="{C3E2637C-A4AA-4C66-A515-C49E3C882BA7}" srcOrd="1" destOrd="0" presId="urn:microsoft.com/office/officeart/2005/8/layout/list1"/>
    <dgm:cxn modelId="{6C0AB7DA-A3DF-4524-83A2-0F45BC42CB28}" srcId="{B3EEC56F-75EE-4401-ADA9-FB507A16037C}" destId="{AC2C47ED-C1AF-4E09-8996-1DCE0B2B4A44}" srcOrd="0" destOrd="0" parTransId="{8E7880E0-A3C4-4318-81FF-EDA6C8C3D95C}" sibTransId="{A193613D-214C-4893-9E4B-1E1F71E0545D}"/>
    <dgm:cxn modelId="{8883D4E5-FA37-4EED-B98E-E6D594EBD35E}" type="presOf" srcId="{5BA69E16-CD70-408C-AF8F-4B81A1FC63E2}" destId="{1D8A01C8-34F9-4D62-865D-0E469DBEE2D3}" srcOrd="0" destOrd="0" presId="urn:microsoft.com/office/officeart/2005/8/layout/list1"/>
    <dgm:cxn modelId="{8793EED7-D6C9-42E8-B516-B334CFC81ABB}" type="presParOf" srcId="{EA2130FB-A17B-4406-AF8A-343404982DC3}" destId="{41712AEC-1F38-4E67-A80F-01BB76F34EAD}" srcOrd="0" destOrd="0" presId="urn:microsoft.com/office/officeart/2005/8/layout/list1"/>
    <dgm:cxn modelId="{384C9E50-A5BB-4350-8B05-EB77D53D5DA4}" type="presParOf" srcId="{41712AEC-1F38-4E67-A80F-01BB76F34EAD}" destId="{1B6775E6-58C0-4276-B14E-0BEDA119F0D0}" srcOrd="0" destOrd="0" presId="urn:microsoft.com/office/officeart/2005/8/layout/list1"/>
    <dgm:cxn modelId="{F02D5582-F889-4335-8A0A-95521E91AF1F}" type="presParOf" srcId="{41712AEC-1F38-4E67-A80F-01BB76F34EAD}" destId="{2EAF2635-8DBA-4945-A52D-C3ABA0E8C44A}" srcOrd="1" destOrd="0" presId="urn:microsoft.com/office/officeart/2005/8/layout/list1"/>
    <dgm:cxn modelId="{767EDF63-A6AE-47A3-9078-1217DB2C21D0}" type="presParOf" srcId="{EA2130FB-A17B-4406-AF8A-343404982DC3}" destId="{5B74AAB3-5233-4225-9AAF-F0A38F375C8E}" srcOrd="1" destOrd="0" presId="urn:microsoft.com/office/officeart/2005/8/layout/list1"/>
    <dgm:cxn modelId="{D0D99AA7-5421-49AB-981E-6C1A96501A8B}" type="presParOf" srcId="{EA2130FB-A17B-4406-AF8A-343404982DC3}" destId="{9EEBDE52-BEBE-4752-8AC4-7FD5E33F87E5}" srcOrd="2" destOrd="0" presId="urn:microsoft.com/office/officeart/2005/8/layout/list1"/>
    <dgm:cxn modelId="{B3F82014-973E-492B-9BB1-DB7078B48F84}" type="presParOf" srcId="{EA2130FB-A17B-4406-AF8A-343404982DC3}" destId="{56BA54BF-835E-4BEE-9289-638D5D4EFEF3}" srcOrd="3" destOrd="0" presId="urn:microsoft.com/office/officeart/2005/8/layout/list1"/>
    <dgm:cxn modelId="{1F9DEC63-1D70-481D-BBB7-48FF74868AC4}" type="presParOf" srcId="{EA2130FB-A17B-4406-AF8A-343404982DC3}" destId="{C1D334BE-A1A9-4603-95D9-EF0987E5B4BE}" srcOrd="4" destOrd="0" presId="urn:microsoft.com/office/officeart/2005/8/layout/list1"/>
    <dgm:cxn modelId="{25259C5C-7198-4BE2-93C2-9863FD87E89C}" type="presParOf" srcId="{C1D334BE-A1A9-4603-95D9-EF0987E5B4BE}" destId="{4D5DDFAA-AB04-49F8-968D-D52FEB46E495}" srcOrd="0" destOrd="0" presId="urn:microsoft.com/office/officeart/2005/8/layout/list1"/>
    <dgm:cxn modelId="{9043E5C2-082F-4CC8-A3E3-49CEF6A5965C}" type="presParOf" srcId="{C1D334BE-A1A9-4603-95D9-EF0987E5B4BE}" destId="{522E5B76-58D2-4756-8DCA-6A3DBF1DA1F8}" srcOrd="1" destOrd="0" presId="urn:microsoft.com/office/officeart/2005/8/layout/list1"/>
    <dgm:cxn modelId="{EF26ED75-A022-4CA8-AC41-68CC21BF9366}" type="presParOf" srcId="{EA2130FB-A17B-4406-AF8A-343404982DC3}" destId="{3043AC16-1604-484E-A86A-3A6E252629BC}" srcOrd="5" destOrd="0" presId="urn:microsoft.com/office/officeart/2005/8/layout/list1"/>
    <dgm:cxn modelId="{D6092DD9-0B94-497C-9722-90F8B22AEC71}" type="presParOf" srcId="{EA2130FB-A17B-4406-AF8A-343404982DC3}" destId="{1E32E10E-CF87-41CE-A029-AF21764CC0B8}" srcOrd="6" destOrd="0" presId="urn:microsoft.com/office/officeart/2005/8/layout/list1"/>
    <dgm:cxn modelId="{7CCC92A5-CF57-4E8C-8E2B-BE24B0B9CA3A}" type="presParOf" srcId="{EA2130FB-A17B-4406-AF8A-343404982DC3}" destId="{105D8F7F-8679-42C7-8610-F094BEE1076A}" srcOrd="7" destOrd="0" presId="urn:microsoft.com/office/officeart/2005/8/layout/list1"/>
    <dgm:cxn modelId="{42D3BD0A-F621-4F24-8F32-A9F5DFE1920C}" type="presParOf" srcId="{EA2130FB-A17B-4406-AF8A-343404982DC3}" destId="{AB8AFB20-8F9B-4C92-ADD3-1F336EE939E4}" srcOrd="8" destOrd="0" presId="urn:microsoft.com/office/officeart/2005/8/layout/list1"/>
    <dgm:cxn modelId="{97740671-8A82-4485-AA89-A05211142FB4}" type="presParOf" srcId="{AB8AFB20-8F9B-4C92-ADD3-1F336EE939E4}" destId="{1D8A01C8-34F9-4D62-865D-0E469DBEE2D3}" srcOrd="0" destOrd="0" presId="urn:microsoft.com/office/officeart/2005/8/layout/list1"/>
    <dgm:cxn modelId="{CF091DDF-4887-4D12-ADA6-C6C7C36B5B60}" type="presParOf" srcId="{AB8AFB20-8F9B-4C92-ADD3-1F336EE939E4}" destId="{D1DC615A-68B7-4676-9A3F-927A537066D4}" srcOrd="1" destOrd="0" presId="urn:microsoft.com/office/officeart/2005/8/layout/list1"/>
    <dgm:cxn modelId="{F2681D0F-465A-424B-82C6-C60D31F158BD}" type="presParOf" srcId="{EA2130FB-A17B-4406-AF8A-343404982DC3}" destId="{56993978-EEA5-4E55-8917-06BF1291D62C}" srcOrd="9" destOrd="0" presId="urn:microsoft.com/office/officeart/2005/8/layout/list1"/>
    <dgm:cxn modelId="{ECEB0E22-9E00-41EC-BEBC-AA5ADEB45927}" type="presParOf" srcId="{EA2130FB-A17B-4406-AF8A-343404982DC3}" destId="{18D5F332-AC8F-4C22-9A34-A9ACAB26EE85}" srcOrd="10" destOrd="0" presId="urn:microsoft.com/office/officeart/2005/8/layout/list1"/>
    <dgm:cxn modelId="{2B976223-8114-403C-89AC-18C699C8F2B8}" type="presParOf" srcId="{EA2130FB-A17B-4406-AF8A-343404982DC3}" destId="{CDD652B9-6CF2-4E1D-B808-2F8D1438C57A}" srcOrd="11" destOrd="0" presId="urn:microsoft.com/office/officeart/2005/8/layout/list1"/>
    <dgm:cxn modelId="{05E4842A-BB29-49EC-B81E-7E967348EA87}" type="presParOf" srcId="{EA2130FB-A17B-4406-AF8A-343404982DC3}" destId="{91A534BF-63AA-466F-AD8E-C3F32051750A}" srcOrd="12" destOrd="0" presId="urn:microsoft.com/office/officeart/2005/8/layout/list1"/>
    <dgm:cxn modelId="{A2D8516C-DE09-4AAA-939D-2D1827BECABB}" type="presParOf" srcId="{91A534BF-63AA-466F-AD8E-C3F32051750A}" destId="{7BDE52E6-82B7-4F03-B37F-CF7C5A0ECF06}" srcOrd="0" destOrd="0" presId="urn:microsoft.com/office/officeart/2005/8/layout/list1"/>
    <dgm:cxn modelId="{CCE55CD0-32DE-44D7-9CF8-080A6443FAC7}" type="presParOf" srcId="{91A534BF-63AA-466F-AD8E-C3F32051750A}" destId="{C3E2637C-A4AA-4C66-A515-C49E3C882BA7}" srcOrd="1" destOrd="0" presId="urn:microsoft.com/office/officeart/2005/8/layout/list1"/>
    <dgm:cxn modelId="{C4E1136A-BD84-44E5-9A82-60E23CAA2D2E}" type="presParOf" srcId="{EA2130FB-A17B-4406-AF8A-343404982DC3}" destId="{C86D8F98-0C16-4DE7-95A5-7732A338A9CA}" srcOrd="13" destOrd="0" presId="urn:microsoft.com/office/officeart/2005/8/layout/list1"/>
    <dgm:cxn modelId="{B1231E86-7818-49BA-93EB-840D2466180C}" type="presParOf" srcId="{EA2130FB-A17B-4406-AF8A-343404982DC3}" destId="{78FB52DD-3F8B-4A15-83E4-0AD1DFBC62B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DE52-BEBE-4752-8AC4-7FD5E33F87E5}">
      <dsp:nvSpPr>
        <dsp:cNvPr id="0" name=""/>
        <dsp:cNvSpPr/>
      </dsp:nvSpPr>
      <dsp:spPr>
        <a:xfrm>
          <a:off x="0" y="1468982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F2635-8DBA-4945-A52D-C3ABA0E8C44A}">
      <dsp:nvSpPr>
        <dsp:cNvPr id="0" name=""/>
        <dsp:cNvSpPr/>
      </dsp:nvSpPr>
      <dsp:spPr>
        <a:xfrm>
          <a:off x="399529" y="0"/>
          <a:ext cx="9349325" cy="167555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sng" kern="1200" dirty="0">
              <a:solidFill>
                <a:schemeClr val="bg1"/>
              </a:solidFill>
              <a:effectLst/>
            </a:rPr>
            <a:t>Depolarized skeletal muscle cells </a:t>
          </a:r>
          <a:r>
            <a:rPr lang="en-US" sz="3200" kern="1200" dirty="0">
              <a:solidFill>
                <a:schemeClr val="bg1"/>
              </a:solidFill>
            </a:rPr>
            <a:t>:</a:t>
          </a:r>
          <a:r>
            <a:rPr lang="en-US" sz="2800" b="1" kern="1200" dirty="0">
              <a:solidFill>
                <a:schemeClr val="bg1"/>
              </a:solidFill>
            </a:rPr>
            <a:t>Release Potassium into the Interstitial space surrounding the arterioles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81323" y="81794"/>
        <a:ext cx="9185737" cy="1511962"/>
      </dsp:txXfrm>
    </dsp:sp>
    <dsp:sp modelId="{1E32E10E-CF87-41CE-A029-AF21764CC0B8}">
      <dsp:nvSpPr>
        <dsp:cNvPr id="0" name=""/>
        <dsp:cNvSpPr/>
      </dsp:nvSpPr>
      <dsp:spPr>
        <a:xfrm>
          <a:off x="0" y="3514295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E5B76-58D2-4756-8DCA-6A3DBF1DA1F8}">
      <dsp:nvSpPr>
        <dsp:cNvPr id="0" name=""/>
        <dsp:cNvSpPr/>
      </dsp:nvSpPr>
      <dsp:spPr>
        <a:xfrm>
          <a:off x="525266" y="1664294"/>
          <a:ext cx="9302176" cy="179187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>
              <a:solidFill>
                <a:schemeClr val="accent4"/>
              </a:solidFill>
            </a:rPr>
            <a:t>stimulates the Na-K pump in the vascular smooth muscle cells </a:t>
          </a:r>
          <a:endParaRPr lang="en-US" sz="3200" kern="1200" dirty="0">
            <a:solidFill>
              <a:schemeClr val="accent4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612738" y="1751766"/>
        <a:ext cx="9127232" cy="1616929"/>
      </dsp:txXfrm>
    </dsp:sp>
    <dsp:sp modelId="{18D5F332-AC8F-4C22-9A34-A9ACAB26EE85}">
      <dsp:nvSpPr>
        <dsp:cNvPr id="0" name=""/>
        <dsp:cNvSpPr/>
      </dsp:nvSpPr>
      <dsp:spPr>
        <a:xfrm>
          <a:off x="0" y="497839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615A-68B7-4676-9A3F-927A537066D4}">
      <dsp:nvSpPr>
        <dsp:cNvPr id="0" name=""/>
        <dsp:cNvSpPr/>
      </dsp:nvSpPr>
      <dsp:spPr>
        <a:xfrm>
          <a:off x="462717" y="3636988"/>
          <a:ext cx="9309355" cy="121065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>
              <a:solidFill>
                <a:schemeClr val="bg1"/>
              </a:solidFill>
            </a:rPr>
            <a:t>             Hyperpolarization of the cells</a:t>
          </a:r>
          <a:endParaRPr lang="en-US" sz="32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effectLst/>
            </a:rPr>
            <a:t>                   Reduced calcium influx</a:t>
          </a:r>
          <a:endParaRPr lang="en-US" sz="2400" kern="1200" dirty="0"/>
        </a:p>
      </dsp:txBody>
      <dsp:txXfrm>
        <a:off x="521816" y="3696087"/>
        <a:ext cx="9191157" cy="1092457"/>
      </dsp:txXfrm>
    </dsp:sp>
    <dsp:sp modelId="{78FB52DD-3F8B-4A15-83E4-0AD1DFBC62BD}">
      <dsp:nvSpPr>
        <dsp:cNvPr id="0" name=""/>
        <dsp:cNvSpPr/>
      </dsp:nvSpPr>
      <dsp:spPr>
        <a:xfrm>
          <a:off x="0" y="6457034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2637C-A4AA-4C66-A515-C49E3C882BA7}">
      <dsp:nvSpPr>
        <dsp:cNvPr id="0" name=""/>
        <dsp:cNvSpPr/>
      </dsp:nvSpPr>
      <dsp:spPr>
        <a:xfrm>
          <a:off x="483833" y="5018323"/>
          <a:ext cx="9524367" cy="122520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>
              <a:solidFill>
                <a:schemeClr val="tx1"/>
              </a:solidFill>
            </a:rPr>
            <a:t>      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Relaxation and Dilatation of the Arteriole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rgbClr val="C00000"/>
            </a:solidFill>
          </a:endParaRPr>
        </a:p>
      </dsp:txBody>
      <dsp:txXfrm>
        <a:off x="543642" y="5078132"/>
        <a:ext cx="9404749" cy="110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C5FE-A170-446D-82DB-BCBBBE40341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F181-0F1E-4FBD-95A1-0ADA64AD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4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0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75EA-D34A-4165-B406-77760D041DD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2CC1-4559-41FD-B734-F50D4405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AF313F-0B11-5662-B815-577F656A1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1427242"/>
            <a:ext cx="4408170" cy="4802029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2D8BF59-F51E-BCE6-D34D-AE1E62439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49ECC-F6BD-2D2B-44B8-E8A959774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60976"/>
            <a:ext cx="4065270" cy="4734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BB582B-B23E-64D7-381E-BEBD4DCBBFCC}"/>
              </a:ext>
            </a:extLst>
          </p:cNvPr>
          <p:cNvSpPr/>
          <p:nvPr/>
        </p:nvSpPr>
        <p:spPr>
          <a:xfrm>
            <a:off x="2629720" y="296227"/>
            <a:ext cx="633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Name Of GOD </a:t>
            </a:r>
          </a:p>
        </p:txBody>
      </p:sp>
    </p:spTree>
    <p:extLst>
      <p:ext uri="{BB962C8B-B14F-4D97-AF65-F5344CB8AC3E}">
        <p14:creationId xmlns:p14="http://schemas.microsoft.com/office/powerpoint/2010/main" val="12989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6FDF-527D-D47D-4945-E2BA47D0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Kir channels 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3100" b="1" dirty="0">
                <a:solidFill>
                  <a:srgbClr val="C00000"/>
                </a:solidFill>
              </a:rPr>
              <a:t>The inward rectifier family of </a:t>
            </a:r>
            <a:r>
              <a:rPr lang="en-US" sz="3100" b="1" dirty="0"/>
              <a:t>potassium channels</a:t>
            </a:r>
            <a:br>
              <a:rPr lang="en-US" sz="4400" b="1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AADA-7AFD-0441-665D-D913178D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1944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sz="1600" dirty="0"/>
              <a:t>= </a:t>
            </a:r>
            <a:r>
              <a:rPr lang="en-US" sz="2800" u="sng" dirty="0"/>
              <a:t>Channel </a:t>
            </a:r>
            <a:r>
              <a:rPr lang="en-US" sz="2800" b="1" u="sng" dirty="0"/>
              <a:t>conducts potassium </a:t>
            </a:r>
            <a:r>
              <a:rPr lang="en-US" sz="2800" u="sng" dirty="0"/>
              <a:t>current more readily </a:t>
            </a:r>
            <a:r>
              <a:rPr lang="en-US" sz="2800" b="1" u="sng" dirty="0"/>
              <a:t>in the cells 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subfamilies</a:t>
            </a:r>
            <a:r>
              <a:rPr lang="en-US" sz="2800" dirty="0"/>
              <a:t> </a:t>
            </a:r>
            <a:r>
              <a:rPr lang="en-US" sz="2800" b="1" dirty="0"/>
              <a:t>(Kir1.0 to Kir7.0) </a:t>
            </a:r>
          </a:p>
          <a:p>
            <a:r>
              <a:rPr lang="en-US" sz="2800" dirty="0"/>
              <a:t>the </a:t>
            </a:r>
            <a:r>
              <a:rPr lang="en-US" sz="5400" b="1" dirty="0">
                <a:solidFill>
                  <a:srgbClr val="FF0000"/>
                </a:solidFill>
              </a:rPr>
              <a:t>Kir2.0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to the blood vessel wall. </a:t>
            </a:r>
            <a:r>
              <a:rPr lang="en-US" sz="2800" dirty="0"/>
              <a:t> </a:t>
            </a:r>
            <a:endParaRPr lang="en-US" sz="4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177050"/>
            <a:ext cx="4136868" cy="9233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vascular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8" y="1379115"/>
            <a:ext cx="5836714" cy="235482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Kir channels </a:t>
            </a:r>
            <a:r>
              <a:rPr lang="en-US" sz="1800" dirty="0"/>
              <a:t>are expressed 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Endothelial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</a:rPr>
              <a:t>Smooth muscle cells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E9137-747A-A77B-C85B-607E99B21E2E}"/>
              </a:ext>
            </a:extLst>
          </p:cNvPr>
          <p:cNvSpPr txBox="1"/>
          <p:nvPr/>
        </p:nvSpPr>
        <p:spPr>
          <a:xfrm>
            <a:off x="388241" y="3943170"/>
            <a:ext cx="5977392" cy="2154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Abundant in </a:t>
            </a:r>
            <a:r>
              <a:rPr lang="en-US" sz="3200" dirty="0">
                <a:solidFill>
                  <a:srgbClr val="0070C0"/>
                </a:solidFill>
              </a:rPr>
              <a:t>the </a:t>
            </a:r>
          </a:p>
          <a:p>
            <a:r>
              <a:rPr lang="en-US" sz="3200" b="1" dirty="0"/>
              <a:t>Smooth muscle of </a:t>
            </a:r>
            <a:r>
              <a:rPr lang="en-US" b="1" dirty="0">
                <a:solidFill>
                  <a:srgbClr val="00B050"/>
                </a:solidFill>
              </a:rPr>
              <a:t>auto regulatory vascular beds </a:t>
            </a:r>
            <a:r>
              <a:rPr lang="en-US" sz="1200" dirty="0"/>
              <a:t>such as the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 Coronary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Cerebral circulations </a:t>
            </a:r>
            <a:r>
              <a:rPr lang="en-US" sz="1200" dirty="0"/>
              <a:t>.</a:t>
            </a:r>
          </a:p>
          <a:p>
            <a:r>
              <a:rPr lang="en-US" sz="1200" dirty="0"/>
              <a:t> </a:t>
            </a:r>
            <a:r>
              <a:rPr lang="en-US" sz="1200" b="1" dirty="0"/>
              <a:t>In the general circulation</a:t>
            </a:r>
            <a:r>
              <a:rPr lang="en-US" sz="1200" dirty="0"/>
              <a:t>,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844ABA-0795-8490-9541-3CDC9C4E41D7}"/>
              </a:ext>
            </a:extLst>
          </p:cNvPr>
          <p:cNvSpPr txBox="1">
            <a:spLocks/>
          </p:cNvSpPr>
          <p:nvPr/>
        </p:nvSpPr>
        <p:spPr>
          <a:xfrm>
            <a:off x="7373816" y="2796215"/>
            <a:ext cx="4184451" cy="235482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of the Kir channel appears </a:t>
            </a:r>
            <a:r>
              <a:rPr lang="en-US" sz="3200" dirty="0">
                <a:solidFill>
                  <a:srgbClr val="00B050"/>
                </a:solidFill>
              </a:rPr>
              <a:t>to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Increase</a:t>
            </a:r>
            <a:r>
              <a:rPr lang="en-US" sz="3200" b="1" dirty="0">
                <a:solidFill>
                  <a:srgbClr val="FF0000"/>
                </a:solidFill>
              </a:rPr>
              <a:t> as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the diameter of the artery decreases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7A747-2CE6-307F-825A-4A2B6957CE31}"/>
              </a:ext>
            </a:extLst>
          </p:cNvPr>
          <p:cNvSpPr txBox="1"/>
          <p:nvPr/>
        </p:nvSpPr>
        <p:spPr>
          <a:xfrm>
            <a:off x="4818185" y="27689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artery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15C72-F354-9563-2F1E-E2C136555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43" t="30599" r="14469" b="50852"/>
          <a:stretch/>
        </p:blipFill>
        <p:spPr>
          <a:xfrm>
            <a:off x="6797373" y="633046"/>
            <a:ext cx="4713309" cy="21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6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channels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classified in four subgroups </a:t>
            </a:r>
            <a:b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56" y="1019918"/>
            <a:ext cx="5475215" cy="56427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err="1">
                <a:solidFill>
                  <a:srgbClr val="00B050"/>
                </a:solidFill>
              </a:rPr>
              <a:t>voltagegated</a:t>
            </a:r>
            <a:r>
              <a:rPr lang="en-US" b="1" dirty="0">
                <a:solidFill>
                  <a:srgbClr val="00B050"/>
                </a:solidFill>
              </a:rPr>
              <a:t> (KV)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the calcium-activated (</a:t>
            </a:r>
            <a:r>
              <a:rPr lang="en-US" b="1" dirty="0" err="1">
                <a:solidFill>
                  <a:srgbClr val="00B050"/>
                </a:solidFill>
              </a:rPr>
              <a:t>KCa</a:t>
            </a:r>
            <a:r>
              <a:rPr lang="en-US" b="1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/>
              <a:t> </a:t>
            </a:r>
            <a:r>
              <a:rPr lang="en-US" sz="1800" b="1" dirty="0"/>
              <a:t>The large-conductance, calcium-activated potassium channels (BK, also termed </a:t>
            </a:r>
            <a:r>
              <a:rPr lang="en-US" sz="1800" b="1" dirty="0" err="1"/>
              <a:t>BK</a:t>
            </a:r>
            <a:r>
              <a:rPr lang="en-US" sz="1800" b="1" baseline="-25000" dirty="0" err="1"/>
              <a:t>Ca</a:t>
            </a:r>
            <a:r>
              <a:rPr lang="en-US" sz="1800" b="1" dirty="0"/>
              <a:t>, </a:t>
            </a:r>
            <a:r>
              <a:rPr lang="en-US" sz="1800" b="1" dirty="0" err="1"/>
              <a:t>Slo</a:t>
            </a:r>
            <a:r>
              <a:rPr lang="en-US" sz="1800" b="1" dirty="0"/>
              <a:t>, or </a:t>
            </a:r>
            <a:r>
              <a:rPr lang="en-US" sz="1800" b="1" dirty="0" err="1"/>
              <a:t>MaxiK</a:t>
            </a:r>
            <a:r>
              <a:rPr lang="en-US" sz="1800" b="1" dirty="0"/>
              <a:t>)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2" descr="Potassium Channels: How to study them?">
            <a:extLst>
              <a:ext uri="{FF2B5EF4-FFF2-40B4-BE49-F238E27FC236}">
                <a16:creationId xmlns:a16="http://schemas.microsoft.com/office/drawing/2014/main" id="{B0B2556D-81FD-FDFF-0E87-B3D7F3EB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50" y="1496972"/>
            <a:ext cx="2686169" cy="1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rge-conductance, calcium-activated potassium channels: Structural and  functional implications - ScienceDirect">
            <a:extLst>
              <a:ext uri="{FF2B5EF4-FFF2-40B4-BE49-F238E27FC236}">
                <a16:creationId xmlns:a16="http://schemas.microsoft.com/office/drawing/2014/main" id="{0C644022-C3CB-6995-4215-755A698B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20" y="4482330"/>
            <a:ext cx="2380664" cy="21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29D74-E857-9AEC-DE4F-EBF7BD71294B}"/>
              </a:ext>
            </a:extLst>
          </p:cNvPr>
          <p:cNvSpPr txBox="1"/>
          <p:nvPr/>
        </p:nvSpPr>
        <p:spPr>
          <a:xfrm>
            <a:off x="6246132" y="1019917"/>
            <a:ext cx="5741736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the two-pore-domain (K2P)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Kir channels </a:t>
            </a:r>
            <a:r>
              <a:rPr lang="en-US" sz="1400" b="1" dirty="0">
                <a:solidFill>
                  <a:srgbClr val="00B050"/>
                </a:solidFill>
              </a:rPr>
              <a:t>The inward rectifier family of potassium channels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=</a:t>
            </a:r>
            <a:r>
              <a:rPr lang="en-US" sz="1400" dirty="0"/>
              <a:t> </a:t>
            </a:r>
            <a:r>
              <a:rPr lang="en-US" sz="2400" u="sng" dirty="0">
                <a:solidFill>
                  <a:srgbClr val="FF0000"/>
                </a:solidFill>
              </a:rPr>
              <a:t>channel </a:t>
            </a:r>
            <a:r>
              <a:rPr lang="en-US" sz="2400" b="1" u="sng" dirty="0">
                <a:solidFill>
                  <a:srgbClr val="FF0000"/>
                </a:solidFill>
              </a:rPr>
              <a:t>conducts potassium </a:t>
            </a:r>
            <a:r>
              <a:rPr lang="en-US" sz="2400" u="sng" dirty="0">
                <a:solidFill>
                  <a:srgbClr val="FF0000"/>
                </a:solidFill>
              </a:rPr>
              <a:t>current more readily </a:t>
            </a:r>
            <a:r>
              <a:rPr lang="en-US" sz="2400" b="1" u="sng" dirty="0">
                <a:solidFill>
                  <a:srgbClr val="0070C0"/>
                </a:solidFill>
              </a:rPr>
              <a:t>in the cells </a:t>
            </a: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subfamilies</a:t>
            </a:r>
            <a:r>
              <a:rPr lang="en-US" sz="2400" dirty="0"/>
              <a:t> </a:t>
            </a:r>
            <a:r>
              <a:rPr lang="en-US" sz="2400" b="1" dirty="0"/>
              <a:t>(Kir1.0 to Kir7.0) 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Kir2.0 </a:t>
            </a:r>
            <a:r>
              <a:rPr lang="en-US" sz="2400" dirty="0"/>
              <a:t>=</a:t>
            </a:r>
            <a:r>
              <a:rPr lang="en-US" sz="2400" b="1" dirty="0">
                <a:solidFill>
                  <a:srgbClr val="FF0000"/>
                </a:solidFill>
              </a:rPr>
              <a:t>to the blood vessel wall. </a:t>
            </a:r>
            <a:r>
              <a:rPr lang="en-US" sz="2400" dirty="0"/>
              <a:t>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A938A44-6C0A-6DD3-0108-4C08C6A20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6" t="26160" r="45019" b="33624"/>
          <a:stretch/>
        </p:blipFill>
        <p:spPr>
          <a:xfrm>
            <a:off x="7441819" y="1963303"/>
            <a:ext cx="2566162" cy="14758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1E6F27-82DD-1E59-F4C4-80DA284B15A6}"/>
              </a:ext>
            </a:extLst>
          </p:cNvPr>
          <p:cNvSpPr/>
          <p:nvPr/>
        </p:nvSpPr>
        <p:spPr>
          <a:xfrm>
            <a:off x="6487353" y="1456350"/>
            <a:ext cx="381236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HelveticaNeue"/>
              </a:rPr>
              <a:t>in the systemic or pulmonary circulations. VSMCs, endothelial cells. 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B7E76-EE06-0DF9-3870-3AD946E42FB2}"/>
              </a:ext>
            </a:extLst>
          </p:cNvPr>
          <p:cNvSpPr txBox="1"/>
          <p:nvPr/>
        </p:nvSpPr>
        <p:spPr>
          <a:xfrm>
            <a:off x="6358856" y="3742862"/>
            <a:ext cx="547521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7095E-8055-CCE3-D8AD-FD44A1A73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Dietary intake of potassium</a:t>
            </a:r>
            <a:b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HTN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E22ECB-31EA-35BD-61D0-B04A6D47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610687"/>
            <a:ext cx="10267950" cy="2881304"/>
          </a:xfrm>
        </p:spPr>
        <p:txBody>
          <a:bodyPr>
            <a:normAutofit/>
          </a:bodyPr>
          <a:lstStyle/>
          <a:p>
            <a:r>
              <a:rPr lang="en-US" b="1" dirty="0"/>
              <a:t>Low dietary potassium intake </a:t>
            </a:r>
            <a:r>
              <a:rPr lang="en-US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below 40 </a:t>
            </a:r>
            <a:r>
              <a:rPr lang="en-US" sz="4400" b="1" dirty="0" err="1">
                <a:solidFill>
                  <a:srgbClr val="FF0000"/>
                </a:solidFill>
              </a:rPr>
              <a:t>mEq</a:t>
            </a:r>
            <a:r>
              <a:rPr lang="en-US" sz="4400" b="1" dirty="0">
                <a:solidFill>
                  <a:srgbClr val="FF0000"/>
                </a:solidFill>
              </a:rPr>
              <a:t>/day </a:t>
            </a:r>
            <a:r>
              <a:rPr lang="en-US" dirty="0">
                <a:solidFill>
                  <a:srgbClr val="FF0000"/>
                </a:solidFill>
              </a:rPr>
              <a:t>[1.5 g/day]) </a:t>
            </a:r>
            <a:r>
              <a:rPr lang="en-US" dirty="0"/>
              <a:t>has been associated with: 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an elevation in </a:t>
            </a:r>
            <a:r>
              <a:rPr lang="en-US" b="1" dirty="0">
                <a:solidFill>
                  <a:srgbClr val="FF0000"/>
                </a:solidFill>
              </a:rPr>
              <a:t>blood pressure 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an increased risk of </a:t>
            </a:r>
            <a:r>
              <a:rPr lang="en-US" b="1" dirty="0">
                <a:solidFill>
                  <a:srgbClr val="FF0000"/>
                </a:solidFill>
              </a:rPr>
              <a:t>stroke 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an increase in risk of </a:t>
            </a:r>
            <a:r>
              <a:rPr lang="en-US" b="1" dirty="0">
                <a:solidFill>
                  <a:srgbClr val="FF0000"/>
                </a:solidFill>
              </a:rPr>
              <a:t>chronic kidney disease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L</a:t>
            </a:r>
            <a:r>
              <a:rPr lang="en-US" sz="3600" b="1" dirty="0">
                <a:solidFill>
                  <a:srgbClr val="FF0000"/>
                </a:solidFill>
              </a:rPr>
              <a:t>ow-potassium diet</a:t>
            </a:r>
            <a:br>
              <a:rPr lang="en-US" sz="3600" dirty="0"/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35FFA-3855-7584-FBDA-DB40D23924DC}"/>
              </a:ext>
            </a:extLst>
          </p:cNvPr>
          <p:cNvSpPr txBox="1"/>
          <p:nvPr/>
        </p:nvSpPr>
        <p:spPr>
          <a:xfrm>
            <a:off x="527685" y="5754210"/>
            <a:ext cx="1138428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Araki S, Haneda M, </a:t>
            </a:r>
            <a:r>
              <a:rPr lang="en-US" sz="1400" dirty="0" err="1"/>
              <a:t>Koya</a:t>
            </a:r>
            <a:r>
              <a:rPr lang="en-US" sz="1400" dirty="0"/>
              <a:t> D, et al. Urinary Potassium Excretion and Renal and Cardiovascular Complications in Patients with Type 2 Diabetes and Normal Renal Function.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Clin J Am Soc Nephrol 2015; 10:2152.</a:t>
            </a:r>
          </a:p>
        </p:txBody>
      </p:sp>
    </p:spTree>
    <p:extLst>
      <p:ext uri="{BB962C8B-B14F-4D97-AF65-F5344CB8AC3E}">
        <p14:creationId xmlns:p14="http://schemas.microsoft.com/office/powerpoint/2010/main" val="15005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71449"/>
            <a:ext cx="10610850" cy="95396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7200" b="1" dirty="0">
                <a:solidFill>
                  <a:srgbClr val="C00000"/>
                </a:solidFill>
              </a:rPr>
              <a:t>L</a:t>
            </a:r>
            <a:r>
              <a:rPr lang="en-US" sz="4400" b="1" dirty="0">
                <a:solidFill>
                  <a:srgbClr val="C00000"/>
                </a:solidFill>
              </a:rPr>
              <a:t>ow-potassium diet</a:t>
            </a:r>
            <a:br>
              <a:rPr lang="en-US" dirty="0"/>
            </a:b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different studies: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4" y="1652953"/>
            <a:ext cx="8014147" cy="3718037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healthy </a:t>
            </a:r>
            <a:r>
              <a:rPr lang="en-US" b="1" dirty="0">
                <a:solidFill>
                  <a:srgbClr val="00B050"/>
                </a:solidFill>
              </a:rPr>
              <a:t>normotensive 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patients with </a:t>
            </a:r>
            <a:r>
              <a:rPr lang="en-US" b="1" dirty="0">
                <a:solidFill>
                  <a:srgbClr val="00B050"/>
                </a:solidFill>
              </a:rPr>
              <a:t>primary hypertension </a:t>
            </a:r>
            <a:r>
              <a:rPr lang="en-US" sz="1400" dirty="0"/>
              <a:t>(formerly called </a:t>
            </a:r>
            <a:r>
              <a:rPr lang="en-US" sz="1400" b="1" dirty="0"/>
              <a:t>essential hypertension</a:t>
            </a:r>
            <a:r>
              <a:rPr lang="en-US" sz="1400" dirty="0"/>
              <a:t>) </a:t>
            </a:r>
          </a:p>
          <a:p>
            <a:r>
              <a:rPr lang="en-US" b="1" dirty="0">
                <a:solidFill>
                  <a:srgbClr val="FF0000"/>
                </a:solidFill>
              </a:rPr>
              <a:t>Potassium restriction: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from a normal intake of </a:t>
            </a:r>
            <a:r>
              <a:rPr lang="en-US" b="1" dirty="0"/>
              <a:t>80 to 90 </a:t>
            </a:r>
            <a:r>
              <a:rPr lang="en-US" b="1" dirty="0" err="1"/>
              <a:t>mEq</a:t>
            </a:r>
            <a:r>
              <a:rPr lang="en-US" b="1" dirty="0"/>
              <a:t>/day </a:t>
            </a:r>
          </a:p>
          <a:p>
            <a:r>
              <a:rPr lang="en-US" b="1" dirty="0"/>
              <a:t>down </a:t>
            </a:r>
            <a:r>
              <a:rPr lang="en-US" dirty="0"/>
              <a:t>to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to 18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mEq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/day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sz="5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to 5 mmHg </a:t>
            </a:r>
            <a:r>
              <a:rPr lang="en-US" sz="8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ncrease in </a:t>
            </a:r>
            <a:r>
              <a:rPr lang="en-US" sz="6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ystolic blood pressure.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may have been </a:t>
            </a:r>
            <a:r>
              <a:rPr lang="en-US" sz="4600" b="1" dirty="0">
                <a:solidFill>
                  <a:srgbClr val="002060"/>
                </a:solidFill>
              </a:rPr>
              <a:t>mediated in part by sodium retention.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75692-D8B7-AD9D-5ED0-60E73049217B}"/>
              </a:ext>
            </a:extLst>
          </p:cNvPr>
          <p:cNvSpPr txBox="1"/>
          <p:nvPr/>
        </p:nvSpPr>
        <p:spPr>
          <a:xfrm>
            <a:off x="518160" y="5917109"/>
            <a:ext cx="116738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O'Donnell MJ, Yusuf S, </a:t>
            </a:r>
            <a:r>
              <a:rPr lang="en-US" sz="1100" b="1" dirty="0" err="1">
                <a:solidFill>
                  <a:schemeClr val="tx2"/>
                </a:solidFill>
              </a:rPr>
              <a:t>Mente</a:t>
            </a:r>
            <a:r>
              <a:rPr lang="en-US" sz="1100" b="1" dirty="0">
                <a:solidFill>
                  <a:schemeClr val="tx2"/>
                </a:solidFill>
              </a:rPr>
              <a:t> A, et al. Urinary sodium and potassium excretion and risk of cardiovascular events. </a:t>
            </a:r>
            <a:r>
              <a:rPr lang="en-US" sz="1100" b="1" dirty="0">
                <a:solidFill>
                  <a:srgbClr val="FF0000"/>
                </a:solidFill>
              </a:rPr>
              <a:t>JAMA 2011; 306:2229.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2. Green DM, </a:t>
            </a:r>
            <a:r>
              <a:rPr lang="en-US" sz="1100" b="1" dirty="0" err="1">
                <a:solidFill>
                  <a:schemeClr val="tx2"/>
                </a:solidFill>
              </a:rPr>
              <a:t>Ropper</a:t>
            </a:r>
            <a:r>
              <a:rPr lang="en-US" sz="1100" b="1" dirty="0">
                <a:solidFill>
                  <a:schemeClr val="tx2"/>
                </a:solidFill>
              </a:rPr>
              <a:t> AH, </a:t>
            </a:r>
            <a:r>
              <a:rPr lang="en-US" sz="1100" b="1" dirty="0" err="1">
                <a:solidFill>
                  <a:schemeClr val="tx2"/>
                </a:solidFill>
              </a:rPr>
              <a:t>Kronmal</a:t>
            </a:r>
            <a:r>
              <a:rPr lang="en-US" sz="1100" b="1" dirty="0">
                <a:solidFill>
                  <a:schemeClr val="tx2"/>
                </a:solidFill>
              </a:rPr>
              <a:t> RA, et al. Serum potassium level and dietary potassium intake as risk factors for stroke</a:t>
            </a:r>
            <a:r>
              <a:rPr lang="en-US" sz="1100" b="1" dirty="0">
                <a:solidFill>
                  <a:srgbClr val="FF0000"/>
                </a:solidFill>
              </a:rPr>
              <a:t>. Neurology 2002; 59:314</a:t>
            </a:r>
            <a:r>
              <a:rPr lang="en-US" sz="11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3 Araki S, Haneda M, </a:t>
            </a:r>
            <a:r>
              <a:rPr lang="en-US" sz="1100" b="1" dirty="0" err="1">
                <a:solidFill>
                  <a:schemeClr val="tx2"/>
                </a:solidFill>
              </a:rPr>
              <a:t>Koya</a:t>
            </a:r>
            <a:r>
              <a:rPr lang="en-US" sz="1100" b="1" dirty="0">
                <a:solidFill>
                  <a:schemeClr val="tx2"/>
                </a:solidFill>
              </a:rPr>
              <a:t> D, et al. Urinary Potassium Excretion and Renal and Cardiovascular Complications in Patients with Type 2 Diabetes and Normal Renal Function.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Clin J Am Soc Nephrol 2015; 10:2152.</a:t>
            </a:r>
          </a:p>
        </p:txBody>
      </p:sp>
      <p:pic>
        <p:nvPicPr>
          <p:cNvPr id="3074" name="Picture 2" descr="Profit Increased Stats Graph - Cartoon Bussiness Vector Illustrations  Royalty-Free Stock Image - Storyblocks">
            <a:extLst>
              <a:ext uri="{FF2B5EF4-FFF2-40B4-BE49-F238E27FC236}">
                <a16:creationId xmlns:a16="http://schemas.microsoft.com/office/drawing/2014/main" id="{7A0F67E3-ADDB-08AB-864A-2A192532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97" y="2716083"/>
            <a:ext cx="3012312" cy="19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49B344-8137-BFBD-11EF-F45BC1E074E6}"/>
              </a:ext>
            </a:extLst>
          </p:cNvPr>
          <p:cNvSpPr txBox="1"/>
          <p:nvPr/>
        </p:nvSpPr>
        <p:spPr>
          <a:xfrm>
            <a:off x="10439575" y="2315973"/>
            <a:ext cx="1642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ystolic blood pressure.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178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08" y="578382"/>
            <a:ext cx="10515600" cy="646332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igh-potassium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08" y="1652190"/>
            <a:ext cx="6195555" cy="22894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/>
              <a:t>owers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/>
              <a:t>the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/>
              <a:t>lood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/>
              <a:t>pressure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en-US" sz="3200" b="1" dirty="0"/>
              <a:t>ignificantly</a:t>
            </a:r>
            <a:r>
              <a:rPr lang="en-US" sz="3200" b="1" dirty="0">
                <a:solidFill>
                  <a:srgbClr val="00B050"/>
                </a:solidFill>
              </a:rPr>
              <a:t> in: Hypertensive patients </a:t>
            </a:r>
          </a:p>
          <a:p>
            <a:r>
              <a:rPr lang="en-US" sz="2400" dirty="0"/>
              <a:t>insignificantly in normotensive patients. (</a:t>
            </a:r>
            <a:r>
              <a:rPr lang="en-US" sz="2400" dirty="0">
                <a:solidFill>
                  <a:srgbClr val="7030A0"/>
                </a:solidFill>
              </a:rPr>
              <a:t>0.1/0.6 mmHg)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797" y="6049127"/>
            <a:ext cx="115797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/>
              <a:t>Aburto</a:t>
            </a:r>
            <a:r>
              <a:rPr lang="en-US" sz="1200" dirty="0"/>
              <a:t> NJ, Hanson S, Gutierrez H, et al. Effect of increased potassium intake on cardiovascular risk factors and disease: systematic review and meta-analyses</a:t>
            </a:r>
            <a:r>
              <a:rPr lang="en-US" dirty="0"/>
              <a:t>. </a:t>
            </a:r>
            <a:r>
              <a:rPr lang="en-US" sz="2400" b="1" dirty="0">
                <a:solidFill>
                  <a:srgbClr val="C00000"/>
                </a:solidFill>
              </a:rPr>
              <a:t>BMJ 2013</a:t>
            </a:r>
            <a:r>
              <a:rPr lang="en-US" dirty="0"/>
              <a:t>; </a:t>
            </a:r>
          </a:p>
        </p:txBody>
      </p:sp>
      <p:pic>
        <p:nvPicPr>
          <p:cNvPr id="4098" name="Picture 2" descr="Premium Vector | Market trend icon in comic style decline arrow with  magnifier cartoon vector illustration on white isolated background decrease  splash effect business concept">
            <a:extLst>
              <a:ext uri="{FF2B5EF4-FFF2-40B4-BE49-F238E27FC236}">
                <a16:creationId xmlns:a16="http://schemas.microsoft.com/office/drawing/2014/main" id="{5DE6D41C-FBFD-21A7-E921-0830DE2A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58" y="1652190"/>
            <a:ext cx="2485009" cy="24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28A3B-14B6-FB03-416B-495F952C99BE}"/>
              </a:ext>
            </a:extLst>
          </p:cNvPr>
          <p:cNvSpPr txBox="1"/>
          <p:nvPr/>
        </p:nvSpPr>
        <p:spPr>
          <a:xfrm>
            <a:off x="7686951" y="1563975"/>
            <a:ext cx="2966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L</a:t>
            </a:r>
            <a:r>
              <a:rPr lang="en-US" sz="1800" b="1" dirty="0"/>
              <a:t>owers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the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B</a:t>
            </a:r>
            <a:r>
              <a:rPr lang="en-US" sz="1800" b="1" dirty="0"/>
              <a:t>lood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pressure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41446-AF0C-8E2F-3A9E-2D7043FFC3AB}"/>
              </a:ext>
            </a:extLst>
          </p:cNvPr>
          <p:cNvSpPr txBox="1"/>
          <p:nvPr/>
        </p:nvSpPr>
        <p:spPr>
          <a:xfrm>
            <a:off x="8348390" y="4040748"/>
            <a:ext cx="189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5.3/3.1 mmHg</a:t>
            </a:r>
            <a:r>
              <a:rPr lang="en-US" dirty="0"/>
              <a:t>.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F0A4D-0AAD-4107-1C2B-5422AA8F08BB}"/>
              </a:ext>
            </a:extLst>
          </p:cNvPr>
          <p:cNvSpPr txBox="1">
            <a:spLocks/>
          </p:cNvSpPr>
          <p:nvPr/>
        </p:nvSpPr>
        <p:spPr>
          <a:xfrm>
            <a:off x="885251" y="4354015"/>
            <a:ext cx="6447704" cy="1404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>
                <a:solidFill>
                  <a:srgbClr val="7030A0"/>
                </a:solidFill>
              </a:rPr>
              <a:t>An increase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diet </a:t>
            </a:r>
            <a:r>
              <a:rPr lang="en-US" sz="2000" b="1" u="sng" dirty="0">
                <a:solidFill>
                  <a:srgbClr val="7030A0"/>
                </a:solidFill>
              </a:rPr>
              <a:t> to:</a:t>
            </a:r>
          </a:p>
          <a:p>
            <a:r>
              <a:rPr lang="en-US" sz="2000" b="1" u="sng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90 to 120 </a:t>
            </a:r>
            <a:r>
              <a:rPr lang="en-US" sz="3600" b="1" dirty="0" err="1">
                <a:solidFill>
                  <a:srgbClr val="00B050"/>
                </a:solidFill>
              </a:rPr>
              <a:t>mEq</a:t>
            </a:r>
            <a:r>
              <a:rPr lang="en-US" sz="3600" b="1" dirty="0">
                <a:solidFill>
                  <a:srgbClr val="00B050"/>
                </a:solidFill>
              </a:rPr>
              <a:t>/day </a:t>
            </a:r>
            <a:r>
              <a:rPr lang="en-US" sz="2000" b="1" dirty="0">
                <a:solidFill>
                  <a:srgbClr val="00B050"/>
                </a:solidFill>
              </a:rPr>
              <a:t>had: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 the Largest </a:t>
            </a:r>
            <a:r>
              <a:rPr lang="en-US" sz="4100" b="1" dirty="0">
                <a:solidFill>
                  <a:srgbClr val="00B050"/>
                </a:solidFill>
              </a:rPr>
              <a:t>R</a:t>
            </a:r>
            <a:r>
              <a:rPr lang="en-US" sz="2000" b="1" dirty="0">
                <a:solidFill>
                  <a:srgbClr val="00B050"/>
                </a:solidFill>
              </a:rPr>
              <a:t>eduction in blood pressure </a:t>
            </a:r>
            <a:r>
              <a:rPr lang="en-US" sz="3300" b="1" dirty="0">
                <a:solidFill>
                  <a:srgbClr val="00B050"/>
                </a:solidFill>
              </a:rPr>
              <a:t>(7.2/4.1 mmHg)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44E5A-518E-8FA9-7FC2-6921FE37A5B9}"/>
              </a:ext>
            </a:extLst>
          </p:cNvPr>
          <p:cNvSpPr txBox="1"/>
          <p:nvPr/>
        </p:nvSpPr>
        <p:spPr>
          <a:xfrm>
            <a:off x="2277543" y="2494429"/>
            <a:ext cx="1895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5.3/3.1 mmHg</a:t>
            </a:r>
            <a:r>
              <a:rPr lang="en-US" dirty="0"/>
              <a:t>. 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2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5" y="1575752"/>
            <a:ext cx="10515600" cy="3706495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250,000 individuals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a 1.64 g (42 </a:t>
            </a:r>
            <a:r>
              <a:rPr lang="en-US" sz="4000" b="1" dirty="0" err="1">
                <a:solidFill>
                  <a:srgbClr val="002060"/>
                </a:solidFill>
              </a:rPr>
              <a:t>mmol</a:t>
            </a:r>
            <a:r>
              <a:rPr lang="en-US" sz="4000" b="1" dirty="0">
                <a:solidFill>
                  <a:srgbClr val="002060"/>
                </a:solidFill>
              </a:rPr>
              <a:t>)/day higher potassium intake 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</a:rPr>
              <a:t>21 percent: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L</a:t>
            </a:r>
            <a:r>
              <a:rPr lang="en-US" sz="4000" dirty="0">
                <a:solidFill>
                  <a:srgbClr val="002060"/>
                </a:solidFill>
              </a:rPr>
              <a:t>ower </a:t>
            </a:r>
            <a:r>
              <a:rPr lang="en-US" sz="8000" dirty="0">
                <a:solidFill>
                  <a:srgbClr val="FF0000"/>
                </a:solidFill>
              </a:rPr>
              <a:t>R</a:t>
            </a:r>
            <a:r>
              <a:rPr lang="en-US" sz="4000" dirty="0">
                <a:solidFill>
                  <a:srgbClr val="002060"/>
                </a:solidFill>
              </a:rPr>
              <a:t>isk of </a:t>
            </a:r>
            <a:r>
              <a:rPr lang="en-US" sz="8000" b="1" dirty="0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rgbClr val="002060"/>
                </a:solidFill>
              </a:rPr>
              <a:t>troke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54893"/>
            <a:ext cx="10515600" cy="39067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meta-analysis of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cohort studies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779BC-E1BF-CD05-C69E-04F1AA69AC40}"/>
              </a:ext>
            </a:extLst>
          </p:cNvPr>
          <p:cNvSpPr txBox="1"/>
          <p:nvPr/>
        </p:nvSpPr>
        <p:spPr>
          <a:xfrm>
            <a:off x="438150" y="5926554"/>
            <a:ext cx="113157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D'Elia</a:t>
            </a:r>
            <a:r>
              <a:rPr lang="en-US" sz="1400" dirty="0"/>
              <a:t> L, Barba G, </a:t>
            </a:r>
            <a:r>
              <a:rPr lang="en-US" sz="1400" dirty="0" err="1"/>
              <a:t>Cappuccio</a:t>
            </a:r>
            <a:r>
              <a:rPr lang="en-US" sz="1400" dirty="0"/>
              <a:t> FP, </a:t>
            </a:r>
            <a:r>
              <a:rPr lang="en-US" sz="1400" dirty="0" err="1"/>
              <a:t>Strazzullo</a:t>
            </a:r>
            <a:r>
              <a:rPr lang="en-US" sz="1400" dirty="0"/>
              <a:t> P. Potassium intake, stroke, and cardiovascular disease a meta-analysis of prospective studies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J Am Coll </a:t>
            </a:r>
            <a:r>
              <a:rPr lang="en-US" b="1" dirty="0" err="1">
                <a:solidFill>
                  <a:srgbClr val="FF0000"/>
                </a:solidFill>
              </a:rPr>
              <a:t>Cardiol</a:t>
            </a:r>
            <a:r>
              <a:rPr lang="en-US" b="1" dirty="0">
                <a:solidFill>
                  <a:srgbClr val="FF0000"/>
                </a:solidFill>
              </a:rPr>
              <a:t> 2011; 57:1210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2F09D-EFC7-60A5-5C6A-7715D8245AB3}"/>
              </a:ext>
            </a:extLst>
          </p:cNvPr>
          <p:cNvSpPr txBox="1">
            <a:spLocks/>
          </p:cNvSpPr>
          <p:nvPr/>
        </p:nvSpPr>
        <p:spPr>
          <a:xfrm>
            <a:off x="438150" y="307019"/>
            <a:ext cx="10515600" cy="646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igh-potassium diet </a:t>
            </a:r>
          </a:p>
        </p:txBody>
      </p:sp>
    </p:spTree>
    <p:extLst>
      <p:ext uri="{BB962C8B-B14F-4D97-AF65-F5344CB8AC3E}">
        <p14:creationId xmlns:p14="http://schemas.microsoft.com/office/powerpoint/2010/main" val="200969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87" y="348079"/>
            <a:ext cx="10748513" cy="95494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Black patients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/>
              <a:t> the effect of potassium supplementation on blood pressure 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717115"/>
            <a:ext cx="4899660" cy="269748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in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patients </a:t>
            </a:r>
            <a:r>
              <a:rPr lang="en-US" b="1" dirty="0">
                <a:solidFill>
                  <a:srgbClr val="FF0000"/>
                </a:solidFill>
              </a:rPr>
              <a:t>Less Urinary potassium excretion </a:t>
            </a:r>
            <a:r>
              <a:rPr lang="en-US" b="1" dirty="0"/>
              <a:t>than in White patients 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is due in part 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7030A0"/>
                </a:solidFill>
              </a:rPr>
              <a:t>ess dietary potassium intake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282" y="6177613"/>
            <a:ext cx="107485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Turban S, Miller ER 3rd, Ange B, Appel LJ. Racial differences in urinary potassium excretion. </a:t>
            </a:r>
            <a:r>
              <a:rPr lang="en-US" sz="1400" b="1" dirty="0">
                <a:solidFill>
                  <a:srgbClr val="FF0000"/>
                </a:solidFill>
              </a:rPr>
              <a:t>J Am Soc Nephrol 2008; 19:1396.</a:t>
            </a:r>
          </a:p>
          <a:p>
            <a:r>
              <a:rPr lang="en-US" sz="1400" b="1" dirty="0"/>
              <a:t> Aviv A, </a:t>
            </a:r>
            <a:r>
              <a:rPr lang="en-US" sz="1400" b="1" dirty="0" err="1"/>
              <a:t>Hollenberg</a:t>
            </a:r>
            <a:r>
              <a:rPr lang="en-US" sz="1400" b="1" dirty="0"/>
              <a:t> NK, </a:t>
            </a:r>
            <a:r>
              <a:rPr lang="en-US" sz="1400" b="1" dirty="0" err="1"/>
              <a:t>Weder</a:t>
            </a:r>
            <a:r>
              <a:rPr lang="en-US" sz="1400" b="1" dirty="0"/>
              <a:t> A. Urinary potassium excretion and sodium sensitivity in blacks. </a:t>
            </a:r>
            <a:r>
              <a:rPr lang="en-US" sz="1400" b="1" dirty="0">
                <a:solidFill>
                  <a:srgbClr val="FF0000"/>
                </a:solidFill>
              </a:rPr>
              <a:t>Hypertension 2004; 43:707.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08950-34AE-C4B4-9E5C-14BE767E404E}"/>
              </a:ext>
            </a:extLst>
          </p:cNvPr>
          <p:cNvSpPr txBox="1"/>
          <p:nvPr/>
        </p:nvSpPr>
        <p:spPr>
          <a:xfrm>
            <a:off x="5533293" y="1594182"/>
            <a:ext cx="6209128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ncrease in the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ctivity of the </a:t>
            </a:r>
            <a:r>
              <a:rPr lang="en-US" sz="2800" b="1" dirty="0">
                <a:solidFill>
                  <a:srgbClr val="7030A0"/>
                </a:solidFill>
              </a:rPr>
              <a:t>Na-K-2Cl </a:t>
            </a:r>
            <a:r>
              <a:rPr lang="en-US" sz="1400" dirty="0">
                <a:solidFill>
                  <a:srgbClr val="7030A0"/>
                </a:solidFill>
              </a:rPr>
              <a:t>cotransporter in the luminal membrane in the thick ascending limb of the loop of Henle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This defect could contribute to :</a:t>
            </a:r>
          </a:p>
          <a:p>
            <a:r>
              <a:rPr lang="en-US" dirty="0"/>
              <a:t>the </a:t>
            </a:r>
            <a:r>
              <a:rPr lang="en-US" sz="2400" b="1" dirty="0">
                <a:solidFill>
                  <a:srgbClr val="7030A0"/>
                </a:solidFill>
              </a:rPr>
              <a:t>Decreased plasma renin activity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Lower rate of urinary potassium excretion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sz="2400" b="1" dirty="0">
                <a:solidFill>
                  <a:srgbClr val="7030A0"/>
                </a:solidFill>
              </a:rPr>
              <a:t>Increased salt sensitivity </a:t>
            </a:r>
            <a:r>
              <a:rPr lang="en-US" dirty="0"/>
              <a:t>often seen in Black patients</a:t>
            </a:r>
          </a:p>
        </p:txBody>
      </p:sp>
    </p:spTree>
    <p:extLst>
      <p:ext uri="{BB962C8B-B14F-4D97-AF65-F5344CB8AC3E}">
        <p14:creationId xmlns:p14="http://schemas.microsoft.com/office/powerpoint/2010/main" val="346255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535E71-3E46-FB24-1401-F4F0756A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550" y="408373"/>
            <a:ext cx="9256450" cy="31015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ratio of Dietary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Sodium-to-</a:t>
            </a:r>
            <a:r>
              <a:rPr lang="en-US" sz="4000" b="1" dirty="0" err="1">
                <a:solidFill>
                  <a:srgbClr val="002060"/>
                </a:solidFill>
              </a:rPr>
              <a:t>Kotassium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&amp;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8900" b="1" dirty="0">
                <a:solidFill>
                  <a:srgbClr val="002060"/>
                </a:solidFill>
              </a:rPr>
              <a:t>HTN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727568-57C6-E3E5-2B6E-16772AA9E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odium 101 for athletes - Sanford Health News">
            <a:extLst>
              <a:ext uri="{FF2B5EF4-FFF2-40B4-BE49-F238E27FC236}">
                <a16:creationId xmlns:a16="http://schemas.microsoft.com/office/drawing/2014/main" id="{1C216951-9F13-A7BA-0303-19ABD992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83" y="3602038"/>
            <a:ext cx="2352583" cy="15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6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948690"/>
            <a:ext cx="9237617" cy="338913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Potassium 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/>
              <a:t>Hypertension</a:t>
            </a:r>
            <a:br>
              <a:rPr lang="en-US" dirty="0">
                <a:solidFill>
                  <a:srgbClr val="0070C0"/>
                </a:solidFill>
              </a:rPr>
            </a:b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510DC-30D5-9AD8-DC46-6759D249A587}"/>
              </a:ext>
            </a:extLst>
          </p:cNvPr>
          <p:cNvSpPr txBox="1"/>
          <p:nvPr/>
        </p:nvSpPr>
        <p:spPr>
          <a:xfrm>
            <a:off x="1143000" y="4697730"/>
            <a:ext cx="2114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F.Saddadi</a:t>
            </a:r>
            <a:r>
              <a:rPr lang="en-US" b="1" dirty="0">
                <a:solidFill>
                  <a:srgbClr val="7030A0"/>
                </a:solidFill>
              </a:rPr>
              <a:t>  M.D</a:t>
            </a:r>
          </a:p>
          <a:p>
            <a:r>
              <a:rPr lang="en-US" b="1" dirty="0">
                <a:solidFill>
                  <a:srgbClr val="7030A0"/>
                </a:solidFill>
              </a:rPr>
              <a:t>Nephrologist</a:t>
            </a:r>
          </a:p>
          <a:p>
            <a:r>
              <a:rPr lang="en-US" b="1" dirty="0">
                <a:solidFill>
                  <a:srgbClr val="7030A0"/>
                </a:solidFill>
              </a:rPr>
              <a:t>HKC</a:t>
            </a:r>
          </a:p>
          <a:p>
            <a:r>
              <a:rPr lang="en-US" b="1" dirty="0">
                <a:solidFill>
                  <a:srgbClr val="7030A0"/>
                </a:solidFill>
              </a:rPr>
              <a:t>IUMS</a:t>
            </a:r>
          </a:p>
          <a:p>
            <a:r>
              <a:rPr lang="en-US" b="1" dirty="0">
                <a:solidFill>
                  <a:srgbClr val="7030A0"/>
                </a:solidFill>
              </a:rPr>
              <a:t>1402-2-28 </a:t>
            </a:r>
          </a:p>
        </p:txBody>
      </p:sp>
    </p:spTree>
    <p:extLst>
      <p:ext uri="{BB962C8B-B14F-4D97-AF65-F5344CB8AC3E}">
        <p14:creationId xmlns:p14="http://schemas.microsoft.com/office/powerpoint/2010/main" val="114293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 The ratio of dietary sodium-to-potassium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1" y="1343891"/>
            <a:ext cx="8001000" cy="416389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9500" b="1" dirty="0">
                <a:solidFill>
                  <a:srgbClr val="00B050"/>
                </a:solidFill>
              </a:rPr>
              <a:t>I</a:t>
            </a:r>
            <a:r>
              <a:rPr lang="en-US" sz="4800" b="1" dirty="0">
                <a:solidFill>
                  <a:srgbClr val="002060"/>
                </a:solidFill>
              </a:rPr>
              <a:t>nfluence Blood Pressure</a:t>
            </a:r>
          </a:p>
          <a:p>
            <a:r>
              <a:rPr lang="en-US" dirty="0">
                <a:solidFill>
                  <a:srgbClr val="FF0000"/>
                </a:solidFill>
              </a:rPr>
              <a:t>each three-unit increase in the </a:t>
            </a:r>
            <a:r>
              <a:rPr lang="en-US" b="1" dirty="0">
                <a:solidFill>
                  <a:srgbClr val="FF0000"/>
                </a:solidFill>
              </a:rPr>
              <a:t>urine sodium-to-potassium </a:t>
            </a:r>
            <a:r>
              <a:rPr lang="en-US" dirty="0">
                <a:solidFill>
                  <a:srgbClr val="FF0000"/>
                </a:solidFill>
              </a:rPr>
              <a:t>ratio</a:t>
            </a:r>
            <a:r>
              <a:rPr lang="en-US" dirty="0"/>
              <a:t>, which can </a:t>
            </a:r>
            <a:r>
              <a:rPr lang="en-US" u="sng" dirty="0"/>
              <a:t>reflect</a:t>
            </a:r>
            <a:r>
              <a:rPr lang="en-US" dirty="0"/>
              <a:t> </a:t>
            </a:r>
            <a:r>
              <a:rPr lang="en-US" b="1" dirty="0"/>
              <a:t>increased sodium intake and/or reduced potassium intake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u="sng" dirty="0"/>
              <a:t>was associated with 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rgbClr val="FF0000"/>
                </a:solidFill>
              </a:rPr>
              <a:t>1.6/1 mmHg elevation in blood pressure.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an increase in </a:t>
            </a:r>
            <a:r>
              <a:rPr lang="en-US" sz="5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cardiovascular mortality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1065" y="1926430"/>
            <a:ext cx="20072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Dallas Heart Study</a:t>
            </a:r>
            <a:r>
              <a:rPr lang="en-US" dirty="0"/>
              <a:t>,</a:t>
            </a:r>
          </a:p>
        </p:txBody>
      </p:sp>
      <p:sp>
        <p:nvSpPr>
          <p:cNvPr id="5" name="Rectangle 4"/>
          <p:cNvSpPr/>
          <p:nvPr/>
        </p:nvSpPr>
        <p:spPr>
          <a:xfrm rot="20754499">
            <a:off x="8977745" y="2610228"/>
            <a:ext cx="2784764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Roughly 1:3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Google Sans"/>
              </a:rPr>
              <a:t>potassium intake would ideally be around three times our sodium intake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C8898-4B80-06CA-73FE-F382CC4E9B79}"/>
              </a:ext>
            </a:extLst>
          </p:cNvPr>
          <p:cNvSpPr txBox="1"/>
          <p:nvPr/>
        </p:nvSpPr>
        <p:spPr>
          <a:xfrm>
            <a:off x="329565" y="6227058"/>
            <a:ext cx="11532870" cy="630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 err="1"/>
              <a:t>Burnier</a:t>
            </a:r>
            <a:r>
              <a:rPr lang="en-US" sz="1050" dirty="0"/>
              <a:t> M. Should we eat more potassium to better control blood pressure in hypertension? </a:t>
            </a:r>
            <a:r>
              <a:rPr lang="en-US" sz="1050" b="1" dirty="0">
                <a:solidFill>
                  <a:srgbClr val="C00000"/>
                </a:solidFill>
              </a:rPr>
              <a:t>Nephrol Dial Transplant 2019; 34:184.</a:t>
            </a:r>
          </a:p>
          <a:p>
            <a:r>
              <a:rPr lang="en-US" sz="1050" dirty="0"/>
              <a:t> Castro H, </a:t>
            </a:r>
            <a:r>
              <a:rPr lang="en-US" sz="1050" dirty="0" err="1"/>
              <a:t>Raij</a:t>
            </a:r>
            <a:r>
              <a:rPr lang="en-US" sz="1050" dirty="0"/>
              <a:t> L. Potassium in hypertension and cardiovascular disease. </a:t>
            </a:r>
            <a:r>
              <a:rPr lang="en-US" sz="1050" b="1" dirty="0">
                <a:solidFill>
                  <a:srgbClr val="C00000"/>
                </a:solidFill>
              </a:rPr>
              <a:t>Semin Nephrol 2013; 33:277</a:t>
            </a:r>
            <a:r>
              <a:rPr lang="en-US" sz="1100" b="1" dirty="0">
                <a:solidFill>
                  <a:srgbClr val="C00000"/>
                </a:solidFill>
              </a:rPr>
              <a:t>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409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A2F8EA-1B78-C703-F2D3-A44B895A0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implications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C8EB43-2E11-5159-C5E3-70E7C2B0D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457"/>
            <a:ext cx="10515600" cy="270675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/>
              <a:t>Hypertensive patients </a:t>
            </a:r>
            <a:r>
              <a:rPr lang="en-US" dirty="0"/>
              <a:t>with </a:t>
            </a:r>
            <a:r>
              <a:rPr lang="en-US" sz="4800" u="sng" dirty="0">
                <a:solidFill>
                  <a:srgbClr val="FF0000"/>
                </a:solidFill>
              </a:rPr>
              <a:t>N</a:t>
            </a:r>
            <a:r>
              <a:rPr lang="en-US" b="1" u="sng" dirty="0"/>
              <a:t>ormal or near-normal </a:t>
            </a:r>
            <a:r>
              <a:rPr lang="en-US" sz="3600" b="1" dirty="0">
                <a:solidFill>
                  <a:srgbClr val="FF0000"/>
                </a:solidFill>
              </a:rPr>
              <a:t>kidney function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Encouraged to maintain a high potassium intake </a:t>
            </a:r>
            <a:r>
              <a:rPr lang="en-US" dirty="0"/>
              <a:t>from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fresh fruits and vegetables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Dietary counseling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6992E-6613-175D-DE5E-E254599E3D87}"/>
              </a:ext>
            </a:extLst>
          </p:cNvPr>
          <p:cNvSpPr txBox="1"/>
          <p:nvPr/>
        </p:nvSpPr>
        <p:spPr>
          <a:xfrm>
            <a:off x="934402" y="5974765"/>
            <a:ext cx="10515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Adrogué</a:t>
            </a:r>
            <a:r>
              <a:rPr lang="en-US" dirty="0"/>
              <a:t> HJ, </a:t>
            </a:r>
            <a:r>
              <a:rPr lang="en-US" dirty="0" err="1"/>
              <a:t>Madias</a:t>
            </a:r>
            <a:r>
              <a:rPr lang="en-US" dirty="0"/>
              <a:t> NE. Sodium and potassium in the pathogenesis of hypertension. </a:t>
            </a:r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b="1" dirty="0" err="1">
                <a:solidFill>
                  <a:srgbClr val="FF0000"/>
                </a:solidFill>
              </a:rPr>
              <a:t>Engl</a:t>
            </a:r>
            <a:r>
              <a:rPr lang="en-US" b="1" dirty="0">
                <a:solidFill>
                  <a:srgbClr val="FF0000"/>
                </a:solidFill>
              </a:rPr>
              <a:t> J Med 2007</a:t>
            </a:r>
            <a:r>
              <a:rPr lang="en-US" dirty="0"/>
              <a:t>; 356:1966.</a:t>
            </a:r>
          </a:p>
        </p:txBody>
      </p:sp>
    </p:spTree>
    <p:extLst>
      <p:ext uri="{BB962C8B-B14F-4D97-AF65-F5344CB8AC3E}">
        <p14:creationId xmlns:p14="http://schemas.microsoft.com/office/powerpoint/2010/main" val="2950996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Potassium chloride supplements </a:t>
            </a:r>
            <a:r>
              <a:rPr lang="en-US" dirty="0"/>
              <a:t>can also be used</a:t>
            </a:r>
          </a:p>
          <a:p>
            <a:r>
              <a:rPr lang="en-US" b="1" dirty="0"/>
              <a:t>if the serum potassium concentration is low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sz="1700" b="1" dirty="0"/>
              <a:t>However, if there is </a:t>
            </a:r>
            <a:r>
              <a:rPr lang="en-US" b="1" dirty="0">
                <a:solidFill>
                  <a:srgbClr val="00B050"/>
                </a:solidFill>
              </a:rPr>
              <a:t>No apparent cause for the hypokalemia</a:t>
            </a: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b="1" dirty="0"/>
              <a:t>diuretic therapy, gastrointestinal losses</a:t>
            </a:r>
            <a:r>
              <a:rPr lang="en-US" dirty="0"/>
              <a:t>), </a:t>
            </a:r>
          </a:p>
          <a:p>
            <a:r>
              <a:rPr lang="en-US" sz="5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evaluated for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both hypertension and hypokalemia</a:t>
            </a:r>
            <a:r>
              <a:rPr lang="en-US" dirty="0"/>
              <a:t>. </a:t>
            </a:r>
          </a:p>
          <a:p>
            <a:r>
              <a:rPr lang="en-US" sz="3500" b="1" dirty="0"/>
              <a:t>Primary aldosteronism </a:t>
            </a:r>
          </a:p>
          <a:p>
            <a:r>
              <a:rPr lang="en-US" sz="3500" b="1" dirty="0"/>
              <a:t>Renovascular disease</a:t>
            </a:r>
          </a:p>
          <a:p>
            <a:r>
              <a:rPr lang="en-US" sz="3500" b="1" dirty="0"/>
              <a:t>Cushing's syndrome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B57127-80DE-FE9E-F2FA-87D9A327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implications </a:t>
            </a:r>
          </a:p>
        </p:txBody>
      </p:sp>
      <p:pic>
        <p:nvPicPr>
          <p:cNvPr id="1026" name="Picture 2" descr="red question mark / cartoon vector and illustration, hand drawn style,  isolated on white background. Stock Vector | Adobe Stock">
            <a:extLst>
              <a:ext uri="{FF2B5EF4-FFF2-40B4-BE49-F238E27FC236}">
                <a16:creationId xmlns:a16="http://schemas.microsoft.com/office/drawing/2014/main" id="{95293D0C-8746-6F03-9608-E299C900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32" y="3643313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1286856"/>
            <a:ext cx="6411152" cy="235729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b="1" dirty="0"/>
              <a:t>he </a:t>
            </a:r>
            <a:r>
              <a:rPr lang="en-US" b="1" dirty="0">
                <a:solidFill>
                  <a:srgbClr val="C00000"/>
                </a:solidFill>
              </a:rPr>
              <a:t>average daily potassium intake </a:t>
            </a:r>
            <a:r>
              <a:rPr lang="en-US" b="1" dirty="0"/>
              <a:t>in adults was :</a:t>
            </a:r>
          </a:p>
          <a:p>
            <a:r>
              <a:rPr lang="en-US" b="1" dirty="0"/>
              <a:t>in men :       74 to 82 </a:t>
            </a:r>
            <a:r>
              <a:rPr lang="en-US" b="1" dirty="0" err="1"/>
              <a:t>mEq</a:t>
            </a:r>
            <a:r>
              <a:rPr lang="en-US" b="1" dirty="0"/>
              <a:t> (2.9 to 3.2 g)</a:t>
            </a:r>
          </a:p>
          <a:p>
            <a:r>
              <a:rPr lang="en-US" b="1" dirty="0"/>
              <a:t>in women:   54 to 59 </a:t>
            </a:r>
            <a:r>
              <a:rPr lang="en-US" b="1" dirty="0" err="1"/>
              <a:t>mEq</a:t>
            </a:r>
            <a:r>
              <a:rPr lang="en-US" b="1" dirty="0"/>
              <a:t> (2.1 to 2.3 g)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538" y="6338986"/>
            <a:ext cx="1201947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Appel LJ, Giles TD, Black HR, et al. ASH position paper: dietary approaches to lower blood pressure. </a:t>
            </a:r>
            <a:r>
              <a:rPr lang="en-US" sz="1400" b="1" dirty="0">
                <a:solidFill>
                  <a:srgbClr val="C00000"/>
                </a:solidFill>
              </a:rPr>
              <a:t>J Am </a:t>
            </a:r>
            <a:r>
              <a:rPr lang="en-US" sz="1400" b="1" dirty="0" err="1">
                <a:solidFill>
                  <a:srgbClr val="C00000"/>
                </a:solidFill>
              </a:rPr>
              <a:t>Soc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Hypertens</a:t>
            </a:r>
            <a:r>
              <a:rPr lang="en-US" sz="1400" b="1" dirty="0">
                <a:solidFill>
                  <a:srgbClr val="C00000"/>
                </a:solidFill>
              </a:rPr>
              <a:t> 2010</a:t>
            </a:r>
            <a:r>
              <a:rPr lang="en-US" sz="1400" dirty="0"/>
              <a:t>; 4:79.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A04C24-F673-0597-2010-248423C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200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utrition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xamination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urvey </a:t>
            </a:r>
            <a:r>
              <a:rPr lang="en-US" sz="2700" dirty="0"/>
              <a:t>(</a:t>
            </a:r>
            <a:r>
              <a:rPr lang="en-US" sz="4000" b="1" dirty="0">
                <a:solidFill>
                  <a:srgbClr val="C00000"/>
                </a:solidFill>
              </a:rPr>
              <a:t>NHANES</a:t>
            </a:r>
            <a:r>
              <a:rPr lang="en-US" sz="2700" dirty="0"/>
              <a:t>) </a:t>
            </a:r>
            <a:r>
              <a:rPr lang="en-US" sz="2700" dirty="0">
                <a:solidFill>
                  <a:srgbClr val="C00000"/>
                </a:solidFill>
              </a:rPr>
              <a:t>III</a:t>
            </a:r>
            <a:br>
              <a:rPr lang="en-US" dirty="0"/>
            </a:b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E9303-C8D2-85EC-7257-796851B94BB5}"/>
              </a:ext>
            </a:extLst>
          </p:cNvPr>
          <p:cNvSpPr txBox="1"/>
          <p:nvPr/>
        </p:nvSpPr>
        <p:spPr>
          <a:xfrm rot="20884499">
            <a:off x="4714750" y="3137236"/>
            <a:ext cx="4322445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10</a:t>
            </a:r>
            <a:r>
              <a:rPr lang="en-US" b="1" dirty="0"/>
              <a:t> percent of men</a:t>
            </a:r>
          </a:p>
          <a:p>
            <a:r>
              <a:rPr lang="en-US" b="1" dirty="0"/>
              <a:t>less than </a:t>
            </a:r>
            <a:r>
              <a:rPr lang="en-US" sz="3600" b="1" dirty="0"/>
              <a:t>1</a:t>
            </a:r>
            <a:r>
              <a:rPr lang="en-US" b="1" dirty="0"/>
              <a:t> percent of women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had a daily potassium </a:t>
            </a:r>
            <a:r>
              <a:rPr lang="en-US" sz="2400" b="1" dirty="0">
                <a:solidFill>
                  <a:srgbClr val="C00000"/>
                </a:solidFill>
              </a:rPr>
              <a:t>intake of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</a:rPr>
              <a:t>120 </a:t>
            </a:r>
            <a:r>
              <a:rPr lang="en-US" sz="4000" b="1" dirty="0" err="1">
                <a:solidFill>
                  <a:srgbClr val="C00000"/>
                </a:solidFill>
              </a:rPr>
              <a:t>mEq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(4.7 g) or more.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30" y="342900"/>
            <a:ext cx="10515600" cy="9826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We do not recommend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43700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Potassium supplementation </a:t>
            </a:r>
          </a:p>
          <a:p>
            <a:r>
              <a:rPr lang="en-US" dirty="0"/>
              <a:t>or a </a:t>
            </a:r>
            <a:r>
              <a:rPr lang="en-US" b="1" dirty="0"/>
              <a:t>High-potassium diet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at </a:t>
            </a:r>
            <a:r>
              <a:rPr lang="en-US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 for 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Hyperkalemia: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 with angiotensin inhibitors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Potassium-sparing diuretics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kidney disease</a:t>
            </a:r>
          </a:p>
          <a:p>
            <a:endParaRPr lang="en-US" dirty="0"/>
          </a:p>
        </p:txBody>
      </p:sp>
      <p:pic>
        <p:nvPicPr>
          <p:cNvPr id="2050" name="Picture 2" descr="Cartoon No Sign Stock Illustration - Download Image Now - Bizarre,  Cheerful, Clip Art - iStock">
            <a:extLst>
              <a:ext uri="{FF2B5EF4-FFF2-40B4-BE49-F238E27FC236}">
                <a16:creationId xmlns:a16="http://schemas.microsoft.com/office/drawing/2014/main" id="{1B31A70D-F3E8-CAC0-19C2-5E592258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38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5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10" y="418147"/>
            <a:ext cx="10515600" cy="85788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Relation to Sodium Excretion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414145"/>
            <a:ext cx="3954854" cy="1914981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 by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hypokalemia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low-potassium diet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DE92D-6BD5-5785-63B6-7EC3FAEA766F}"/>
              </a:ext>
            </a:extLst>
          </p:cNvPr>
          <p:cNvSpPr txBox="1"/>
          <p:nvPr/>
        </p:nvSpPr>
        <p:spPr>
          <a:xfrm>
            <a:off x="5282213" y="1414145"/>
            <a:ext cx="360211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/>
              <a:t>Increased with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potassium supplements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7893D-D956-9D7B-7682-C8624E209562}"/>
              </a:ext>
            </a:extLst>
          </p:cNvPr>
          <p:cNvSpPr txBox="1"/>
          <p:nvPr/>
        </p:nvSpPr>
        <p:spPr>
          <a:xfrm>
            <a:off x="1182950" y="3782757"/>
            <a:ext cx="855585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apparently through </a:t>
            </a:r>
            <a:r>
              <a:rPr lang="en-US" sz="3600" b="1" dirty="0">
                <a:solidFill>
                  <a:srgbClr val="FF0000"/>
                </a:solidFill>
              </a:rPr>
              <a:t>changes in sodium reabsorption in the proximal tubule and/or loop of Henle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49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65" y="528651"/>
            <a:ext cx="10626635" cy="8866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Dietary sodium excess </a:t>
            </a:r>
            <a:br>
              <a:rPr lang="en-US" b="1" dirty="0"/>
            </a:br>
            <a:r>
              <a:rPr lang="en-US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normal human subjects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7574"/>
            <a:ext cx="10515600" cy="224285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ncreases urinary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/>
              <a:t>otassium </a:t>
            </a:r>
            <a:r>
              <a:rPr lang="en-US" sz="3900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xcretion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 small fall in plasma potassium concentration.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Blood pressure also Increases</a:t>
            </a:r>
            <a:r>
              <a:rPr lang="en-US" dirty="0"/>
              <a:t>,</a:t>
            </a:r>
          </a:p>
          <a:p>
            <a:r>
              <a:rPr lang="en-US" dirty="0"/>
              <a:t> and this </a:t>
            </a:r>
            <a:r>
              <a:rPr lang="en-US" b="1" dirty="0"/>
              <a:t>can be </a:t>
            </a:r>
            <a:r>
              <a:rPr lang="en-US" b="1" u="sng" dirty="0"/>
              <a:t>attenuated </a:t>
            </a:r>
            <a:r>
              <a:rPr lang="en-US" b="1" dirty="0"/>
              <a:t>by dietary potassium supplementation 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201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chloride intake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934"/>
            <a:ext cx="10515600" cy="3262206"/>
          </a:xfrm>
        </p:spPr>
        <p:txBody>
          <a:bodyPr/>
          <a:lstStyle/>
          <a:p>
            <a:r>
              <a:rPr lang="en-US" sz="4800" dirty="0">
                <a:solidFill>
                  <a:srgbClr val="7030A0"/>
                </a:solidFill>
              </a:rPr>
              <a:t>Chloride</a:t>
            </a:r>
            <a:r>
              <a:rPr lang="en-US" dirty="0"/>
              <a:t> is an important determinant </a:t>
            </a:r>
            <a:r>
              <a:rPr lang="en-US" b="1" dirty="0"/>
              <a:t>of the rise in blood pressure in salt-sensitive forms </a:t>
            </a:r>
            <a:r>
              <a:rPr lang="en-US" dirty="0"/>
              <a:t>of hypertension. </a:t>
            </a:r>
          </a:p>
          <a:p>
            <a:r>
              <a:rPr lang="en-US" dirty="0"/>
              <a:t>By comparison, </a:t>
            </a:r>
            <a:r>
              <a:rPr lang="en-US" b="1" dirty="0">
                <a:solidFill>
                  <a:srgbClr val="FF0000"/>
                </a:solidFill>
              </a:rPr>
              <a:t>dietary potassium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from fruits and vegetables) is primarily associated </a:t>
            </a:r>
            <a:r>
              <a:rPr lang="en-US" b="1" dirty="0"/>
              <a:t>with organic anions </a:t>
            </a:r>
            <a:r>
              <a:rPr lang="en-US" dirty="0"/>
              <a:t>such as citrate, </a:t>
            </a:r>
            <a:r>
              <a:rPr lang="en-US" dirty="0">
                <a:solidFill>
                  <a:srgbClr val="C00000"/>
                </a:solidFill>
              </a:rPr>
              <a:t>not chloride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132E9-1B6E-2BE0-0B21-0999AF8F76C8}"/>
              </a:ext>
            </a:extLst>
          </p:cNvPr>
          <p:cNvSpPr txBox="1"/>
          <p:nvPr/>
        </p:nvSpPr>
        <p:spPr>
          <a:xfrm>
            <a:off x="392430" y="5870998"/>
            <a:ext cx="114071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He FJ, </a:t>
            </a:r>
            <a:r>
              <a:rPr lang="en-US" sz="1200" dirty="0" err="1">
                <a:solidFill>
                  <a:srgbClr val="C00000"/>
                </a:solidFill>
              </a:rPr>
              <a:t>Markandu</a:t>
            </a:r>
            <a:r>
              <a:rPr lang="en-US" sz="1200" dirty="0">
                <a:solidFill>
                  <a:srgbClr val="C00000"/>
                </a:solidFill>
              </a:rPr>
              <a:t> ND, Coltart R, et al. Effect of short-term supplementation of potassium chloride and potassium citrate on blood pressure in hypertensives. </a:t>
            </a:r>
            <a:r>
              <a:rPr lang="en-US" sz="1200" b="1" dirty="0">
                <a:solidFill>
                  <a:srgbClr val="C00000"/>
                </a:solidFill>
              </a:rPr>
              <a:t>Hypertension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2005; 45:571.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. He FJ, Marciniak M, Carney C, et al. Effects of potassium chloride and potassium bicarbonate on endothelial function, cardiovascular risk factors, and bone turnover in mild</a:t>
            </a:r>
          </a:p>
          <a:p>
            <a:r>
              <a:rPr lang="en-US" sz="1200" dirty="0">
                <a:solidFill>
                  <a:srgbClr val="C00000"/>
                </a:solidFill>
              </a:rPr>
              <a:t>hypertensives. </a:t>
            </a:r>
            <a:r>
              <a:rPr lang="en-US" sz="1200" b="1" dirty="0">
                <a:solidFill>
                  <a:srgbClr val="C00000"/>
                </a:solidFill>
              </a:rPr>
              <a:t>Hypertension 2010; 55:681.</a:t>
            </a:r>
          </a:p>
        </p:txBody>
      </p:sp>
    </p:spTree>
    <p:extLst>
      <p:ext uri="{BB962C8B-B14F-4D97-AF65-F5344CB8AC3E}">
        <p14:creationId xmlns:p14="http://schemas.microsoft.com/office/powerpoint/2010/main" val="251770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343553"/>
            <a:ext cx="10515600" cy="701675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supplementation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37985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Bicarbonate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 Citrate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Chloride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0070C0"/>
                </a:solidFill>
              </a:rPr>
              <a:t>similar reduction in blood pressure</a:t>
            </a:r>
            <a:r>
              <a:rPr lang="en-US" dirty="0"/>
              <a:t>.</a:t>
            </a:r>
          </a:p>
          <a:p>
            <a:r>
              <a:rPr lang="en-US" dirty="0"/>
              <a:t> Thus, </a:t>
            </a:r>
            <a:r>
              <a:rPr lang="en-US" sz="3900" b="1" dirty="0"/>
              <a:t>the available evidence does not support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accompanying anion being important in the effect of potassium on blood pressure.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5B2EA7-C91C-BF82-AC96-420201AC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t="18195" r="53760" b="70045"/>
          <a:stretch/>
        </p:blipFill>
        <p:spPr>
          <a:xfrm>
            <a:off x="3817608" y="1379855"/>
            <a:ext cx="757051" cy="88807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46D48-E4D1-30AA-648A-3F8E429D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t="18195" r="53760" b="70045"/>
          <a:stretch/>
        </p:blipFill>
        <p:spPr>
          <a:xfrm>
            <a:off x="2856315" y="1953540"/>
            <a:ext cx="757051" cy="888079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C336541-FD60-04BB-F52E-A6BBB6FB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t="18195" r="53760" b="70045"/>
          <a:stretch/>
        </p:blipFill>
        <p:spPr>
          <a:xfrm>
            <a:off x="3060557" y="2732207"/>
            <a:ext cx="757051" cy="8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0B1DDC-AF99-1697-C6CD-345F259B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/>
          <a:lstStyle/>
          <a:p>
            <a:r>
              <a:rPr lang="en-US" dirty="0"/>
              <a:t>1-Introduction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and its vascular effect 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Dietary intake of potassium</a:t>
            </a:r>
          </a:p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dirty="0"/>
              <a:t> </a:t>
            </a:r>
            <a:r>
              <a:rPr lang="en-US" b="1" dirty="0"/>
              <a:t>The ratio of dietary sodium-to-potassium</a:t>
            </a:r>
          </a:p>
          <a:p>
            <a:r>
              <a:rPr lang="en-US" b="1" dirty="0"/>
              <a:t>4-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implications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/>
              <a:t>Dietary sodium excess </a:t>
            </a:r>
          </a:p>
          <a:p>
            <a:r>
              <a:rPr lang="en-US" b="1" dirty="0"/>
              <a:t>6-</a:t>
            </a:r>
            <a:r>
              <a:rPr lang="en-US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Take Home Messages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7A7FD-0002-9DDF-2802-24D995AEF1B0}"/>
              </a:ext>
            </a:extLst>
          </p:cNvPr>
          <p:cNvSpPr/>
          <p:nvPr/>
        </p:nvSpPr>
        <p:spPr>
          <a:xfrm>
            <a:off x="2135800" y="316414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Out Lines </a:t>
            </a:r>
          </a:p>
        </p:txBody>
      </p:sp>
    </p:spTree>
    <p:extLst>
      <p:ext uri="{BB962C8B-B14F-4D97-AF65-F5344CB8AC3E}">
        <p14:creationId xmlns:p14="http://schemas.microsoft.com/office/powerpoint/2010/main" val="298537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Maintenance of adequate potassium intake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or the administration of potassium supplement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usually lowers the blood pressure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Furthermore</a:t>
            </a:r>
            <a:r>
              <a:rPr lang="en-US" dirty="0"/>
              <a:t>, </a:t>
            </a:r>
          </a:p>
          <a:p>
            <a:r>
              <a:rPr lang="en-US" dirty="0"/>
              <a:t>a higher potassium intake reduces the risk of stroke. </a:t>
            </a:r>
          </a:p>
          <a:p>
            <a:r>
              <a:rPr lang="en-US" b="1" dirty="0">
                <a:solidFill>
                  <a:srgbClr val="C00000"/>
                </a:solidFill>
              </a:rPr>
              <a:t>Some experts suggest </a:t>
            </a:r>
            <a:r>
              <a:rPr lang="en-US" dirty="0"/>
              <a:t>that hypertensive patients should consume at least :120 </a:t>
            </a:r>
            <a:r>
              <a:rPr lang="en-US" dirty="0" err="1"/>
              <a:t>mEq</a:t>
            </a:r>
            <a:r>
              <a:rPr lang="en-US" dirty="0"/>
              <a:t> (4.7 g) of dietary potassium/day provided they do not have a predisposition to hyperkalemia.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D7368-2BE5-B8CF-8FD5-9E76F2FEA8D6}"/>
              </a:ext>
            </a:extLst>
          </p:cNvPr>
          <p:cNvSpPr/>
          <p:nvPr/>
        </p:nvSpPr>
        <p:spPr>
          <a:xfrm>
            <a:off x="2523536" y="194270"/>
            <a:ext cx="634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Take Home Messages </a:t>
            </a:r>
          </a:p>
        </p:txBody>
      </p:sp>
    </p:spTree>
    <p:extLst>
      <p:ext uri="{BB962C8B-B14F-4D97-AF65-F5344CB8AC3E}">
        <p14:creationId xmlns:p14="http://schemas.microsoft.com/office/powerpoint/2010/main" val="341911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4949053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average </a:t>
            </a:r>
            <a:r>
              <a:rPr lang="en-US" b="1" dirty="0"/>
              <a:t>daily potassium intake of roughly 2 g </a:t>
            </a:r>
            <a:r>
              <a:rPr lang="en-US" dirty="0"/>
              <a:t>be </a:t>
            </a:r>
            <a:r>
              <a:rPr lang="en-US" b="1" u="sng" dirty="0"/>
              <a:t>increased to </a:t>
            </a:r>
            <a:r>
              <a:rPr lang="en-US" dirty="0"/>
              <a:t>about </a:t>
            </a:r>
            <a:r>
              <a:rPr lang="en-US" sz="4000" b="1" dirty="0">
                <a:solidFill>
                  <a:srgbClr val="0070C0"/>
                </a:solidFill>
              </a:rPr>
              <a:t>5 g</a:t>
            </a:r>
            <a:r>
              <a:rPr lang="en-US" dirty="0"/>
              <a:t> . </a:t>
            </a:r>
          </a:p>
          <a:p>
            <a:r>
              <a:rPr lang="en-US" dirty="0"/>
              <a:t>This seems </a:t>
            </a:r>
            <a:r>
              <a:rPr lang="en-US" b="1" dirty="0"/>
              <a:t>appropriate in the management of hypertension and the prevention of stroke</a:t>
            </a:r>
            <a:r>
              <a:rPr lang="en-US" dirty="0"/>
              <a:t>,</a:t>
            </a:r>
          </a:p>
          <a:p>
            <a:r>
              <a:rPr lang="en-US" dirty="0"/>
              <a:t> but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potassium intake should be </a:t>
            </a:r>
            <a:r>
              <a:rPr lang="en-US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voided</a:t>
            </a:r>
            <a:r>
              <a:rPr lang="en-US" dirty="0"/>
              <a:t>, particularly in the</a:t>
            </a:r>
          </a:p>
          <a:p>
            <a:r>
              <a:rPr lang="en-US" dirty="0"/>
              <a:t> 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</a:t>
            </a:r>
            <a:r>
              <a:rPr lang="en-US" sz="115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enal disease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EF115-08A6-E6B7-4349-AC492087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31" y="260921"/>
            <a:ext cx="6165983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Take Home Messages </a:t>
            </a:r>
          </a:p>
        </p:txBody>
      </p:sp>
      <p:pic>
        <p:nvPicPr>
          <p:cNvPr id="4098" name="Picture 2" descr="2,300+ Cartoon Kidney Illustrations, Royalty-Free Vector Graphics &amp; Clip  Art - iStock | With hejab">
            <a:extLst>
              <a:ext uri="{FF2B5EF4-FFF2-40B4-BE49-F238E27FC236}">
                <a16:creationId xmlns:a16="http://schemas.microsoft.com/office/drawing/2014/main" id="{7B170079-2D28-4CDF-4C06-7A7EFF7C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97" y="3725744"/>
            <a:ext cx="3874011" cy="25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6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76" y="1148862"/>
            <a:ext cx="10146323" cy="5418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background of poor renal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619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Also  Patients receiving </a:t>
            </a:r>
          </a:p>
          <a:p>
            <a:r>
              <a:rPr lang="en-US" b="1" dirty="0"/>
              <a:t>angiotensin-converting enzyme (ACE) inhibitors </a:t>
            </a:r>
          </a:p>
          <a:p>
            <a:r>
              <a:rPr lang="en-US" b="1" dirty="0"/>
              <a:t>or ANG II receptor antagonists, </a:t>
            </a:r>
          </a:p>
          <a:p>
            <a:r>
              <a:rPr lang="en-US" b="1" dirty="0"/>
              <a:t>particularly when combined with an aldosterone blocker</a:t>
            </a:r>
            <a:r>
              <a:rPr lang="en-US" dirty="0"/>
              <a:t>,,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sometimes </a:t>
            </a:r>
            <a:r>
              <a:rPr lang="en-US" sz="4800" b="1" dirty="0">
                <a:solidFill>
                  <a:srgbClr val="FF0000"/>
                </a:solidFill>
              </a:rPr>
              <a:t>become Hyperkalemic</a:t>
            </a:r>
            <a:r>
              <a:rPr lang="en-US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F3660B-65D7-64DB-66DD-1FFCC4D7BBE2}"/>
              </a:ext>
            </a:extLst>
          </p:cNvPr>
          <p:cNvSpPr txBox="1">
            <a:spLocks/>
          </p:cNvSpPr>
          <p:nvPr/>
        </p:nvSpPr>
        <p:spPr>
          <a:xfrm>
            <a:off x="2719931" y="260921"/>
            <a:ext cx="6165983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Take Home Messages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387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1D41A-C6B1-0B57-8486-B9975711E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66" y="1656398"/>
            <a:ext cx="6316964" cy="49377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88249C-AC70-2F0E-FF57-48DB1688148F}"/>
              </a:ext>
            </a:extLst>
          </p:cNvPr>
          <p:cNvSpPr/>
          <p:nvPr/>
        </p:nvSpPr>
        <p:spPr>
          <a:xfrm>
            <a:off x="3862408" y="593725"/>
            <a:ext cx="314893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63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3361-E37C-B58A-B3A3-BBB29BA1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1390908"/>
            <a:ext cx="5920530" cy="47021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and its vascular effect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AAD8B4-2AFA-4E21-2534-736BAAB8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01" y="263393"/>
            <a:ext cx="10288398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097CC-B69D-7DFB-572C-8C67322DA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t="18195" r="53760" b="70045"/>
          <a:stretch/>
        </p:blipFill>
        <p:spPr>
          <a:xfrm>
            <a:off x="5572144" y="1465615"/>
            <a:ext cx="757051" cy="8880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16D1F5-7097-FC11-4372-F602DBBF6771}"/>
              </a:ext>
            </a:extLst>
          </p:cNvPr>
          <p:cNvSpPr txBox="1">
            <a:spLocks/>
          </p:cNvSpPr>
          <p:nvPr/>
        </p:nvSpPr>
        <p:spPr>
          <a:xfrm>
            <a:off x="443021" y="2406593"/>
            <a:ext cx="5129123" cy="33798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IS THE MOST ABUNDANT intracellular ion</a:t>
            </a:r>
            <a:r>
              <a:rPr lang="en-US" sz="2400" dirty="0"/>
              <a:t>, </a:t>
            </a:r>
          </a:p>
          <a:p>
            <a:r>
              <a:rPr lang="en-US" sz="2400" b="1" dirty="0"/>
              <a:t> the pump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NA+K+ATPase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</a:t>
            </a:r>
            <a:r>
              <a:rPr lang="en-US" sz="2400" dirty="0"/>
              <a:t>is the </a:t>
            </a:r>
            <a:r>
              <a:rPr lang="en-US" sz="2400" b="1" dirty="0">
                <a:solidFill>
                  <a:srgbClr val="00B050"/>
                </a:solidFill>
              </a:rPr>
              <a:t>active transport system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maintenance of the </a:t>
            </a:r>
            <a:r>
              <a:rPr lang="en-US" sz="2400" b="1" dirty="0"/>
              <a:t>transmembrane gradients of Na+ and K+. </a:t>
            </a:r>
          </a:p>
          <a:p>
            <a:r>
              <a:rPr lang="en-US" sz="2400" b="1" dirty="0"/>
              <a:t>Provide </a:t>
            </a:r>
            <a:r>
              <a:rPr lang="en-US" sz="2400" u="sng" dirty="0">
                <a:solidFill>
                  <a:srgbClr val="FF0000"/>
                </a:solidFill>
              </a:rPr>
              <a:t>energy for several essential cellular functions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1" dirty="0"/>
              <a:t>control of membrane potential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1" dirty="0"/>
              <a:t>cell volume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b="1" dirty="0"/>
              <a:t>pH</a:t>
            </a:r>
            <a:endParaRPr lang="en-US" b="1" dirty="0"/>
          </a:p>
        </p:txBody>
      </p:sp>
      <p:pic>
        <p:nvPicPr>
          <p:cNvPr id="2" name="Picture 2" descr="Sodium-potassium pump in simple terms | EMSUK Learning">
            <a:extLst>
              <a:ext uri="{FF2B5EF4-FFF2-40B4-BE49-F238E27FC236}">
                <a16:creationId xmlns:a16="http://schemas.microsoft.com/office/drawing/2014/main" id="{F0E6E7C8-C98C-30EA-014C-B588B566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17" y="2553148"/>
            <a:ext cx="4458867" cy="31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64981D-9DAD-409B-BDA4-5DA74AA34466}"/>
              </a:ext>
            </a:extLst>
          </p:cNvPr>
          <p:cNvSpPr txBox="1"/>
          <p:nvPr/>
        </p:nvSpPr>
        <p:spPr>
          <a:xfrm>
            <a:off x="7708009" y="1909655"/>
            <a:ext cx="2355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Na+-K+- ATPase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87" y="633573"/>
            <a:ext cx="5843301" cy="977114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Na+-K+- ATPase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74" y="1634121"/>
            <a:ext cx="5548026" cy="214092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enzymatic function </a:t>
            </a:r>
            <a:r>
              <a:rPr lang="en-US" dirty="0"/>
              <a:t>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5800" dirty="0">
                <a:solidFill>
                  <a:srgbClr val="00B050"/>
                </a:solidFill>
              </a:rPr>
              <a:t>alpha</a:t>
            </a:r>
            <a:r>
              <a:rPr lang="en-US" dirty="0">
                <a:solidFill>
                  <a:srgbClr val="FF0000"/>
                </a:solidFill>
              </a:rPr>
              <a:t> subunit</a:t>
            </a:r>
            <a:r>
              <a:rPr lang="en-US" dirty="0"/>
              <a:t>, contains the </a:t>
            </a:r>
            <a:r>
              <a:rPr lang="en-US" b="1" dirty="0">
                <a:solidFill>
                  <a:srgbClr val="FF0000"/>
                </a:solidFill>
              </a:rPr>
              <a:t>binding sites for: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87D1A-6884-9401-B37B-BAE563B86652}"/>
              </a:ext>
            </a:extLst>
          </p:cNvPr>
          <p:cNvSpPr txBox="1">
            <a:spLocks/>
          </p:cNvSpPr>
          <p:nvPr/>
        </p:nvSpPr>
        <p:spPr>
          <a:xfrm>
            <a:off x="6758665" y="1634121"/>
            <a:ext cx="4651786" cy="33176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subunit </a:t>
            </a:r>
          </a:p>
          <a:p>
            <a:r>
              <a:rPr lang="en-US" b="1" dirty="0">
                <a:solidFill>
                  <a:srgbClr val="002060"/>
                </a:solidFill>
              </a:rPr>
              <a:t>serves as a </a:t>
            </a:r>
            <a:r>
              <a:rPr lang="en-US" b="1" dirty="0">
                <a:solidFill>
                  <a:srgbClr val="00B050"/>
                </a:solidFill>
              </a:rPr>
              <a:t>chaperone</a:t>
            </a:r>
            <a:r>
              <a:rPr lang="en-US" b="1" dirty="0">
                <a:solidFill>
                  <a:srgbClr val="002060"/>
                </a:solidFill>
              </a:rPr>
              <a:t> molecule</a:t>
            </a:r>
          </a:p>
          <a:p>
            <a:r>
              <a:rPr lang="en-US" dirty="0">
                <a:solidFill>
                  <a:srgbClr val="002060"/>
                </a:solidFill>
              </a:rPr>
              <a:t> to </a:t>
            </a:r>
            <a:r>
              <a:rPr lang="en-US" b="1" u="sng" dirty="0">
                <a:solidFill>
                  <a:srgbClr val="002060"/>
                </a:solidFill>
              </a:rPr>
              <a:t>facilitate the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200" b="1" dirty="0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nsertion of the </a:t>
            </a:r>
            <a:r>
              <a:rPr lang="en-US" sz="2800" dirty="0">
                <a:solidFill>
                  <a:srgbClr val="00B050"/>
                </a:solidFill>
              </a:rPr>
              <a:t>alpha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subunit in the plasma membrane.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2060"/>
                </a:solidFill>
              </a:rPr>
              <a:t>modulates</a:t>
            </a:r>
            <a:r>
              <a:rPr lang="en-US" sz="1900" dirty="0">
                <a:solidFill>
                  <a:srgbClr val="002060"/>
                </a:solidFill>
              </a:rPr>
              <a:t> the </a:t>
            </a:r>
            <a:r>
              <a:rPr lang="en-US" sz="1900" b="1" dirty="0">
                <a:solidFill>
                  <a:srgbClr val="002060"/>
                </a:solidFill>
              </a:rPr>
              <a:t>affinity of </a:t>
            </a:r>
            <a:r>
              <a:rPr lang="en-US" sz="1900" dirty="0">
                <a:solidFill>
                  <a:srgbClr val="002060"/>
                </a:solidFill>
              </a:rPr>
              <a:t>Na+-K+- ATPase </a:t>
            </a:r>
            <a:r>
              <a:rPr lang="en-US" sz="1900" b="1" dirty="0">
                <a:solidFill>
                  <a:srgbClr val="002060"/>
                </a:solidFill>
              </a:rPr>
              <a:t>for cations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Biology, The Cell, Metabolism, ATP: Adenosine Triphosphate | OERTX">
            <a:extLst>
              <a:ext uri="{FF2B5EF4-FFF2-40B4-BE49-F238E27FC236}">
                <a16:creationId xmlns:a16="http://schemas.microsoft.com/office/drawing/2014/main" id="{3313E380-7B72-F7D7-7352-3740DB82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3" y="3907392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function of ATP in cell metabolism ? Explain with the aid of  diagram, how its structure makes it possible.">
            <a:extLst>
              <a:ext uri="{FF2B5EF4-FFF2-40B4-BE49-F238E27FC236}">
                <a16:creationId xmlns:a16="http://schemas.microsoft.com/office/drawing/2014/main" id="{481B9228-47ED-B378-EE22-EE7B32A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37" y="4054285"/>
            <a:ext cx="2189527" cy="17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CE13A-5256-95F3-CE15-4137760D17C3}"/>
              </a:ext>
            </a:extLst>
          </p:cNvPr>
          <p:cNvSpPr txBox="1"/>
          <p:nvPr/>
        </p:nvSpPr>
        <p:spPr>
          <a:xfrm>
            <a:off x="3480642" y="3798481"/>
            <a:ext cx="5935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5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608" y="302157"/>
            <a:ext cx="3312082" cy="69613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NA+K+ATPase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1229711"/>
            <a:ext cx="3229423" cy="341779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500" b="1" u="sng" dirty="0">
                <a:solidFill>
                  <a:srgbClr val="FF0000"/>
                </a:solidFill>
              </a:rPr>
              <a:t>Present in all cells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Endothelial cells </a:t>
            </a:r>
            <a:r>
              <a:rPr lang="en-US" sz="1300" b="1" dirty="0">
                <a:solidFill>
                  <a:srgbClr val="7030A0"/>
                </a:solidFill>
              </a:rPr>
              <a:t>alpha 1 subunit</a:t>
            </a:r>
            <a:r>
              <a:rPr lang="en-US" sz="1300" b="1" dirty="0"/>
              <a:t> 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Smooth muscle cells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1200" b="1" dirty="0">
                <a:solidFill>
                  <a:srgbClr val="7030A0"/>
                </a:solidFill>
              </a:rPr>
              <a:t>alpha 1 subunit</a:t>
            </a:r>
            <a:r>
              <a:rPr lang="en-US" sz="1200" b="1" dirty="0"/>
              <a:t> 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Adrenergic nerves</a:t>
            </a:r>
          </a:p>
          <a:p>
            <a:r>
              <a:rPr lang="en-US" sz="2400" b="1" dirty="0"/>
              <a:t>Myocardial muscle </a:t>
            </a:r>
          </a:p>
          <a:p>
            <a:r>
              <a:rPr lang="en-US" sz="2400" b="1" dirty="0"/>
              <a:t>Skeletal muscle </a:t>
            </a:r>
          </a:p>
          <a:p>
            <a:r>
              <a:rPr lang="en-US" sz="2400" b="1" dirty="0"/>
              <a:t>Brain</a:t>
            </a:r>
          </a:p>
        </p:txBody>
      </p:sp>
      <p:pic>
        <p:nvPicPr>
          <p:cNvPr id="4" name="Picture 2" descr="Sodium-potassium pump in simple terms | EMSUK Learning">
            <a:extLst>
              <a:ext uri="{FF2B5EF4-FFF2-40B4-BE49-F238E27FC236}">
                <a16:creationId xmlns:a16="http://schemas.microsoft.com/office/drawing/2014/main" id="{8AEE87BF-7099-C2AA-EC98-C113C308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25" y="110842"/>
            <a:ext cx="1272614" cy="90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B931D8-71C5-27AB-8566-B67917293022}"/>
              </a:ext>
            </a:extLst>
          </p:cNvPr>
          <p:cNvSpPr txBox="1">
            <a:spLocks/>
          </p:cNvSpPr>
          <p:nvPr/>
        </p:nvSpPr>
        <p:spPr>
          <a:xfrm>
            <a:off x="3623705" y="1229709"/>
            <a:ext cx="3585697" cy="27382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00" b="1" dirty="0">
                <a:solidFill>
                  <a:srgbClr val="FF0000"/>
                </a:solidFill>
              </a:rPr>
              <a:t>Na-K-ATPase</a:t>
            </a:r>
          </a:p>
          <a:p>
            <a:r>
              <a:rPr lang="en-US" sz="1600" b="1" dirty="0"/>
              <a:t>important </a:t>
            </a:r>
            <a:r>
              <a:rPr lang="en-US" sz="4100" b="1" dirty="0"/>
              <a:t>effects o</a:t>
            </a:r>
            <a:r>
              <a:rPr lang="en-US" sz="4600" b="1" dirty="0"/>
              <a:t>n</a:t>
            </a:r>
            <a:r>
              <a:rPr lang="en-US" sz="1600" b="1" dirty="0"/>
              <a:t> the</a:t>
            </a:r>
          </a:p>
          <a:p>
            <a:r>
              <a:rPr lang="en-US" sz="1600" b="1" dirty="0"/>
              <a:t> </a:t>
            </a:r>
            <a:r>
              <a:rPr lang="en-US" sz="6400" b="1" dirty="0">
                <a:solidFill>
                  <a:srgbClr val="00B050"/>
                </a:solidFill>
              </a:rPr>
              <a:t>C</a:t>
            </a:r>
            <a:r>
              <a:rPr lang="en-US" sz="3500" b="1" dirty="0">
                <a:solidFill>
                  <a:srgbClr val="00B050"/>
                </a:solidFill>
              </a:rPr>
              <a:t>ontractile</a:t>
            </a:r>
            <a:r>
              <a:rPr lang="en-US" sz="1600" b="1" dirty="0"/>
              <a:t> state of </a:t>
            </a:r>
            <a:r>
              <a:rPr lang="en-US" sz="7700" b="1" dirty="0"/>
              <a:t>v</a:t>
            </a:r>
            <a:r>
              <a:rPr lang="en-US" sz="3000" b="1" dirty="0"/>
              <a:t>ascular smooth muscle</a:t>
            </a:r>
            <a:r>
              <a:rPr lang="en-US" sz="1600" dirty="0"/>
              <a:t>,</a:t>
            </a:r>
          </a:p>
          <a:p>
            <a:r>
              <a:rPr lang="en-US" sz="5100" b="1" dirty="0">
                <a:solidFill>
                  <a:srgbClr val="7030A0"/>
                </a:solidFill>
              </a:rPr>
              <a:t>Influence:</a:t>
            </a:r>
          </a:p>
          <a:p>
            <a:r>
              <a:rPr lang="en-US" sz="5100" b="1" dirty="0">
                <a:solidFill>
                  <a:srgbClr val="7030A0"/>
                </a:solidFill>
              </a:rPr>
              <a:t> blood flow </a:t>
            </a:r>
          </a:p>
          <a:p>
            <a:r>
              <a:rPr lang="en-US" sz="5100" b="1" dirty="0">
                <a:solidFill>
                  <a:srgbClr val="7030A0"/>
                </a:solidFill>
              </a:rPr>
              <a:t>and blood pressure </a:t>
            </a:r>
            <a:r>
              <a:rPr lang="en-US" sz="1600" dirty="0"/>
              <a:t>. </a:t>
            </a:r>
          </a:p>
        </p:txBody>
      </p:sp>
      <p:pic>
        <p:nvPicPr>
          <p:cNvPr id="2050" name="Picture 2" descr="Mechanisms of Vascular Smooth Muscle Contraction and the Basis for  Pharmacologic Treatment of Smooth Muscle Disorders | Pharmacological Reviews">
            <a:extLst>
              <a:ext uri="{FF2B5EF4-FFF2-40B4-BE49-F238E27FC236}">
                <a16:creationId xmlns:a16="http://schemas.microsoft.com/office/drawing/2014/main" id="{691648E7-097C-C41A-3E62-70CC4A58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0" y="1229709"/>
            <a:ext cx="3585697" cy="25855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6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84384"/>
              </p:ext>
            </p:extLst>
          </p:nvPr>
        </p:nvGraphicFramePr>
        <p:xfrm>
          <a:off x="522890" y="504202"/>
          <a:ext cx="10515600" cy="688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36A8880-5F1F-7D37-9CCE-05D36837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80" y="35169"/>
            <a:ext cx="1894620" cy="50420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NA+K+ATPase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8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3" y="365125"/>
            <a:ext cx="4708924" cy="95958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Relaxation and Dilatation of the Arteriole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3" y="1524000"/>
            <a:ext cx="4613144" cy="695417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Increased  blood flow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050" name="Picture 2" descr="Blood Vessel Vector Art, Icons, and Graphics for Free Download">
            <a:extLst>
              <a:ext uri="{FF2B5EF4-FFF2-40B4-BE49-F238E27FC236}">
                <a16:creationId xmlns:a16="http://schemas.microsoft.com/office/drawing/2014/main" id="{676C8409-3DF0-2E2E-7B6A-FE57B882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4" y="2123440"/>
            <a:ext cx="2763917" cy="10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4225E-D4BD-FDF3-D942-AA02FE189ECE}"/>
              </a:ext>
            </a:extLst>
          </p:cNvPr>
          <p:cNvSpPr txBox="1"/>
          <p:nvPr/>
        </p:nvSpPr>
        <p:spPr>
          <a:xfrm>
            <a:off x="7025876" y="365125"/>
            <a:ext cx="4163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Lowering the Potassium concentration in blood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12E1F-9CD7-8F12-4636-E407E445B640}"/>
              </a:ext>
            </a:extLst>
          </p:cNvPr>
          <p:cNvSpPr txBox="1">
            <a:spLocks/>
          </p:cNvSpPr>
          <p:nvPr/>
        </p:nvSpPr>
        <p:spPr>
          <a:xfrm>
            <a:off x="6603846" y="1524000"/>
            <a:ext cx="5007861" cy="830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5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vasoconstriction</a:t>
            </a:r>
            <a:endParaRPr lang="en-US" dirty="0"/>
          </a:p>
        </p:txBody>
      </p:sp>
      <p:pic>
        <p:nvPicPr>
          <p:cNvPr id="7" name="Picture 4" descr="Vasoconstriction Stock Illustrations – 185 Vasoconstriction Stock  Illustrations, Vectors &amp; Clipart - Dreamstime">
            <a:extLst>
              <a:ext uri="{FF2B5EF4-FFF2-40B4-BE49-F238E27FC236}">
                <a16:creationId xmlns:a16="http://schemas.microsoft.com/office/drawing/2014/main" id="{0400202E-2DA0-4C62-C36C-FBDB6038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46" y="2452057"/>
            <a:ext cx="4658959" cy="9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2DC9D5-E9B1-3568-EFEB-F2BA92ECC3C8}"/>
              </a:ext>
            </a:extLst>
          </p:cNvPr>
          <p:cNvSpPr txBox="1">
            <a:spLocks/>
          </p:cNvSpPr>
          <p:nvPr/>
        </p:nvSpPr>
        <p:spPr>
          <a:xfrm>
            <a:off x="7025876" y="4292191"/>
            <a:ext cx="4305670" cy="17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in the setting of </a:t>
            </a:r>
            <a:r>
              <a:rPr lang="en-US" sz="11500" b="1" dirty="0">
                <a:solidFill>
                  <a:srgbClr val="C00000"/>
                </a:solidFill>
              </a:rPr>
              <a:t>H</a:t>
            </a:r>
            <a:r>
              <a:rPr lang="en-US" sz="3600" b="1" dirty="0">
                <a:solidFill>
                  <a:srgbClr val="0070C0"/>
                </a:solidFill>
              </a:rPr>
              <a:t>ypokalemia </a:t>
            </a:r>
            <a:r>
              <a:rPr lang="en-US" sz="3600" dirty="0"/>
              <a:t> 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800" b="1" dirty="0">
                <a:solidFill>
                  <a:srgbClr val="C00000"/>
                </a:solidFill>
              </a:rPr>
              <a:t>U</a:t>
            </a:r>
            <a:r>
              <a:rPr lang="en-US" sz="4800" b="1" dirty="0">
                <a:solidFill>
                  <a:srgbClr val="0070C0"/>
                </a:solidFill>
              </a:rPr>
              <a:t>pregulated </a:t>
            </a:r>
            <a:r>
              <a:rPr lang="en-US" sz="4800" b="1" dirty="0">
                <a:solidFill>
                  <a:srgbClr val="7030A0"/>
                </a:solidFill>
              </a:rPr>
              <a:t>Renin Angiotensin System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A7FC5-90AF-2399-00C7-0942C09FFFC2}"/>
              </a:ext>
            </a:extLst>
          </p:cNvPr>
          <p:cNvSpPr/>
          <p:nvPr/>
        </p:nvSpPr>
        <p:spPr>
          <a:xfrm>
            <a:off x="761692" y="6130828"/>
            <a:ext cx="101901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. </a:t>
            </a:r>
            <a:r>
              <a:rPr lang="en-US" sz="900" dirty="0">
                <a:solidFill>
                  <a:srgbClr val="C00000"/>
                </a:solidFill>
              </a:rPr>
              <a:t>Semin Nephrol 2013; 33:277.</a:t>
            </a:r>
          </a:p>
          <a:p>
            <a:r>
              <a:rPr lang="en-US" sz="900" dirty="0">
                <a:solidFill>
                  <a:srgbClr val="C00000"/>
                </a:solidFill>
              </a:rPr>
              <a:t>. Am J </a:t>
            </a:r>
            <a:r>
              <a:rPr lang="en-US" sz="900" dirty="0" err="1">
                <a:solidFill>
                  <a:srgbClr val="C00000"/>
                </a:solidFill>
              </a:rPr>
              <a:t>Physiol</a:t>
            </a:r>
            <a:r>
              <a:rPr lang="en-US" sz="900" dirty="0">
                <a:solidFill>
                  <a:srgbClr val="C00000"/>
                </a:solidFill>
              </a:rPr>
              <a:t> </a:t>
            </a:r>
            <a:r>
              <a:rPr lang="en-US" sz="900" dirty="0" err="1">
                <a:solidFill>
                  <a:srgbClr val="C00000"/>
                </a:solidFill>
              </a:rPr>
              <a:t>Endocrinol</a:t>
            </a:r>
            <a:r>
              <a:rPr lang="en-US" sz="900" dirty="0">
                <a:solidFill>
                  <a:srgbClr val="C00000"/>
                </a:solidFill>
              </a:rPr>
              <a:t> </a:t>
            </a:r>
            <a:r>
              <a:rPr lang="en-US" sz="900" dirty="0" err="1">
                <a:solidFill>
                  <a:srgbClr val="C00000"/>
                </a:solidFill>
              </a:rPr>
              <a:t>Metab</a:t>
            </a:r>
            <a:r>
              <a:rPr lang="en-US" sz="900" dirty="0">
                <a:solidFill>
                  <a:srgbClr val="C00000"/>
                </a:solidFill>
              </a:rPr>
              <a:t> 2017; 312:E348</a:t>
            </a:r>
          </a:p>
          <a:p>
            <a:r>
              <a:rPr lang="en-US" sz="900" dirty="0">
                <a:solidFill>
                  <a:srgbClr val="C00000"/>
                </a:solidFill>
              </a:rPr>
              <a:t> J </a:t>
            </a:r>
            <a:r>
              <a:rPr lang="en-US" sz="900" dirty="0" err="1">
                <a:solidFill>
                  <a:srgbClr val="C00000"/>
                </a:solidFill>
              </a:rPr>
              <a:t>Physiol</a:t>
            </a:r>
            <a:r>
              <a:rPr lang="en-US" sz="900" dirty="0">
                <a:solidFill>
                  <a:srgbClr val="C00000"/>
                </a:solidFill>
              </a:rPr>
              <a:t> 2019; 597:4451.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C914C-F3E7-8B7F-B472-D282D59755EB}"/>
              </a:ext>
            </a:extLst>
          </p:cNvPr>
          <p:cNvSpPr txBox="1">
            <a:spLocks/>
          </p:cNvSpPr>
          <p:nvPr/>
        </p:nvSpPr>
        <p:spPr>
          <a:xfrm>
            <a:off x="580293" y="3323594"/>
            <a:ext cx="4107321" cy="24692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1-stimulation of Na-K-ATPase in</a:t>
            </a:r>
            <a:r>
              <a:rPr lang="en-US" sz="16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/>
              <a:t> vascular </a:t>
            </a:r>
            <a:r>
              <a:rPr lang="en-US" sz="1600" dirty="0"/>
              <a:t>smooth muscle cells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/>
              <a:t>adrenergic nerve </a:t>
            </a:r>
            <a:r>
              <a:rPr lang="en-US" sz="1600" dirty="0"/>
              <a:t>terminals,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vasodilatation 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Dietary potassium supplementation </a:t>
            </a:r>
            <a:r>
              <a:rPr lang="en-US" sz="1600" b="1" dirty="0">
                <a:solidFill>
                  <a:srgbClr val="FF0000"/>
                </a:solidFill>
              </a:rPr>
              <a:t>potentiates endothelium-dependent relaxation .</a:t>
            </a:r>
          </a:p>
        </p:txBody>
      </p:sp>
    </p:spTree>
    <p:extLst>
      <p:ext uri="{BB962C8B-B14F-4D97-AF65-F5344CB8AC3E}">
        <p14:creationId xmlns:p14="http://schemas.microsoft.com/office/powerpoint/2010/main" val="302417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3ADA-1856-0A11-3ADC-7843599A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1624289"/>
            <a:ext cx="4706224" cy="376144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causes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Vascular calcification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promotes Arterial Stiffness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through </a:t>
            </a:r>
            <a:r>
              <a:rPr lang="en-US" b="1" dirty="0"/>
              <a:t>induction of autophagy </a:t>
            </a:r>
            <a:r>
              <a:rPr lang="en-US" dirty="0"/>
              <a:t>and </a:t>
            </a:r>
          </a:p>
          <a:p>
            <a:r>
              <a:rPr lang="en-US" dirty="0"/>
              <a:t>promotion of vascular </a:t>
            </a:r>
            <a:r>
              <a:rPr lang="en-US" b="1" dirty="0"/>
              <a:t>smooth muscle calcification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FCC440-3020-F5D0-2469-6D97F544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Hypokalemia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FFA21-F32C-1DF4-0088-867397D94183}"/>
              </a:ext>
            </a:extLst>
          </p:cNvPr>
          <p:cNvSpPr/>
          <p:nvPr/>
        </p:nvSpPr>
        <p:spPr>
          <a:xfrm>
            <a:off x="338155" y="5979908"/>
            <a:ext cx="1174917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. </a:t>
            </a:r>
            <a:r>
              <a:rPr lang="en-US" sz="1400" dirty="0" err="1">
                <a:solidFill>
                  <a:srgbClr val="C00000"/>
                </a:solidFill>
              </a:rPr>
              <a:t>Semin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Nephrol</a:t>
            </a:r>
            <a:r>
              <a:rPr lang="en-US" sz="1400" dirty="0">
                <a:solidFill>
                  <a:srgbClr val="C00000"/>
                </a:solidFill>
              </a:rPr>
              <a:t> 2013; 33:277.</a:t>
            </a:r>
          </a:p>
          <a:p>
            <a:r>
              <a:rPr lang="en-US" sz="1400" dirty="0">
                <a:solidFill>
                  <a:srgbClr val="C00000"/>
                </a:solidFill>
              </a:rPr>
              <a:t>. Am J </a:t>
            </a:r>
            <a:r>
              <a:rPr lang="en-US" sz="1400" dirty="0" err="1">
                <a:solidFill>
                  <a:srgbClr val="C00000"/>
                </a:solidFill>
              </a:rPr>
              <a:t>Physiol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Endocrinol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Metab</a:t>
            </a:r>
            <a:r>
              <a:rPr lang="en-US" sz="1400" dirty="0">
                <a:solidFill>
                  <a:srgbClr val="C00000"/>
                </a:solidFill>
              </a:rPr>
              <a:t> 2017; 312:E348</a:t>
            </a:r>
          </a:p>
          <a:p>
            <a:r>
              <a:rPr lang="en-US" sz="1400" dirty="0">
                <a:solidFill>
                  <a:srgbClr val="C00000"/>
                </a:solidFill>
              </a:rPr>
              <a:t> J </a:t>
            </a:r>
            <a:r>
              <a:rPr lang="en-US" sz="1400" dirty="0" err="1">
                <a:solidFill>
                  <a:srgbClr val="C00000"/>
                </a:solidFill>
              </a:rPr>
              <a:t>Physiol</a:t>
            </a:r>
            <a:r>
              <a:rPr lang="en-US" sz="1400" dirty="0">
                <a:solidFill>
                  <a:srgbClr val="C00000"/>
                </a:solidFill>
              </a:rPr>
              <a:t> 2019; 597:4451.</a:t>
            </a:r>
          </a:p>
        </p:txBody>
      </p:sp>
    </p:spTree>
    <p:extLst>
      <p:ext uri="{BB962C8B-B14F-4D97-AF65-F5344CB8AC3E}">
        <p14:creationId xmlns:p14="http://schemas.microsoft.com/office/powerpoint/2010/main" val="409940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1865</Words>
  <Application>Microsoft Office PowerPoint</Application>
  <PresentationFormat>Widescreen</PresentationFormat>
  <Paragraphs>256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Google Sans</vt:lpstr>
      <vt:lpstr>HelveticaNeue</vt:lpstr>
      <vt:lpstr>Wingdings</vt:lpstr>
      <vt:lpstr>Office Theme</vt:lpstr>
      <vt:lpstr>PowerPoint Presentation</vt:lpstr>
      <vt:lpstr>        Potassium  &amp; Hypertension </vt:lpstr>
      <vt:lpstr>PowerPoint Presentation</vt:lpstr>
      <vt:lpstr>Introduction </vt:lpstr>
      <vt:lpstr>Na+-K+- ATPase</vt:lpstr>
      <vt:lpstr>NA+K+ATPase</vt:lpstr>
      <vt:lpstr>NA+K+ATPase</vt:lpstr>
      <vt:lpstr> Relaxation and Dilatation of the Arteriole </vt:lpstr>
      <vt:lpstr>Hypokalemia</vt:lpstr>
      <vt:lpstr>Kir channels  The inward rectifier family of potassium channels </vt:lpstr>
      <vt:lpstr>In the vascular wall</vt:lpstr>
      <vt:lpstr> Potassium channels are classified in four subgroups  </vt:lpstr>
      <vt:lpstr>Dietary intake of potassium and HTN</vt:lpstr>
      <vt:lpstr> Low-potassium diet </vt:lpstr>
      <vt:lpstr> Low-potassium diet In different studies:</vt:lpstr>
      <vt:lpstr>High-potassium diet </vt:lpstr>
      <vt:lpstr> In a meta-analysis of 11 cohort studies  </vt:lpstr>
      <vt:lpstr> Black patients:  the effect of potassium supplementation on blood pressure  </vt:lpstr>
      <vt:lpstr>The ratio of Dietary  Sodium-to-Kotassium &amp;  HTN </vt:lpstr>
      <vt:lpstr> The ratio of dietary sodium-to-potassium</vt:lpstr>
      <vt:lpstr>Clinical implications </vt:lpstr>
      <vt:lpstr>Clinical implications </vt:lpstr>
      <vt:lpstr>Clinical implications </vt:lpstr>
      <vt:lpstr>  National Health and Nutrition Examination Survey (NHANES) III </vt:lpstr>
      <vt:lpstr>We do not recommend </vt:lpstr>
      <vt:lpstr>Relation to Sodium Excretion </vt:lpstr>
      <vt:lpstr>Dietary sodium excess  In normal human subjects</vt:lpstr>
      <vt:lpstr>Role of chloride intake </vt:lpstr>
      <vt:lpstr> Potassium supplementation  </vt:lpstr>
      <vt:lpstr>PowerPoint Presentation</vt:lpstr>
      <vt:lpstr>Take Home Messages </vt:lpstr>
      <vt:lpstr>On a background of poor renal function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</dc:creator>
  <cp:lastModifiedBy>Radio</cp:lastModifiedBy>
  <cp:revision>234</cp:revision>
  <dcterms:created xsi:type="dcterms:W3CDTF">2023-04-27T03:54:17Z</dcterms:created>
  <dcterms:modified xsi:type="dcterms:W3CDTF">2023-05-15T05:19:00Z</dcterms:modified>
</cp:coreProperties>
</file>